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wav" ContentType="audio/x-wav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ags/tag1.xml" ContentType="application/vnd.openxmlformats-officedocument.presentationml.tags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  <p:sldMasterId id="2147483857" r:id="rId3"/>
  </p:sldMasterIdLst>
  <p:notesMasterIdLst>
    <p:notesMasterId r:id="rId22"/>
  </p:notesMasterIdLst>
  <p:sldIdLst>
    <p:sldId id="256" r:id="rId4"/>
    <p:sldId id="260" r:id="rId5"/>
    <p:sldId id="257" r:id="rId6"/>
    <p:sldId id="259" r:id="rId7"/>
    <p:sldId id="261" r:id="rId8"/>
    <p:sldId id="262" r:id="rId9"/>
    <p:sldId id="263" r:id="rId10"/>
    <p:sldId id="264" r:id="rId11"/>
    <p:sldId id="265" r:id="rId12"/>
    <p:sldId id="266" r:id="rId13"/>
    <p:sldId id="267" r:id="rId14"/>
    <p:sldId id="268" r:id="rId15"/>
    <p:sldId id="269" r:id="rId16"/>
    <p:sldId id="270" r:id="rId17"/>
    <p:sldId id="271" r:id="rId18"/>
    <p:sldId id="272" r:id="rId19"/>
    <p:sldId id="273" r:id="rId20"/>
    <p:sldId id="274" r:id="rId21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8959" autoAdjust="0"/>
    <p:restoredTop sz="81149" autoAdjust="0"/>
  </p:normalViewPr>
  <p:slideViewPr>
    <p:cSldViewPr snapToGrid="0">
      <p:cViewPr varScale="1">
        <p:scale>
          <a:sx n="60" d="100"/>
          <a:sy n="60" d="100"/>
        </p:scale>
        <p:origin x="144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ableStyles" Target="tableStyles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theme" Target="theme/theme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viewProps" Target="view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presProps" Target="presProp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8D2CBE8-2F7C-4174-AAAB-80B93A36F6EE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7B9DA65-D616-4B68-AC08-DB2DE0D56ECE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11781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Още изтъкнатият български медиевист А. Давидов определя к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o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една от първостепенните задачи пред българската историческа лексикология и лексикография днес комплексното изследване и описване на антонимното богатство на старобългарския език на парадигматично и синтагматично равнище (Давидов 1996: 12). Добрата документираност на това семантично отношение между думите в исторически план се намира в тясна връзка със съществуващата в светоотеческата литература, а по неин еталон и в църковната славянска книжнина, разгърната антиномична система на мислене, в чиято основа лежи главният метод на познание през Средновековието, съгласно който не всичко се подчинява на логиката на причинно-следствените отношения, а за основополагащ принцип на гносеологията се използват противоречието на логическите построения и утвърждаването на равноправно съществувание на взаимоизключващи се съждения (Мейендорф /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Meyendorff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1974: 225). Най-очевидни и позитивни истини на християнския опит се изразяват посредством антиномии, т. е. чрез твърдения, които във формалната логика взаимно се изключват. </a:t>
            </a:r>
          </a:p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Въпреки това проблемите на антонимните отношения в средновековния български език все още чакат своето монографично изследване и речниково отразяване, които да представят антонимията на парадигматично и синтагматично равнище в езика от историческо гледище според свидетелствата на достигналите до нас писмени паметници (Илиева 2009). 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92976272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Отделен тип представляват антонимните контексти, изразяващи семантично отношение на изчерпателност, т.е. на ‘пълен обхват на цяла група предмети, действия, състояния, явления, разделени на противоположности. Имат синтактична конструкция ‘от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’/‘от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към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11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06902423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Следват Антонимни контексти за сравнение</a:t>
            </a:r>
            <a:endParaRPr lang="bg-BG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Имат две разновидности:</a:t>
            </a:r>
            <a:r>
              <a:rPr lang="bg-BG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синтактична конструкция ‘повече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отколкото </a:t>
            </a:r>
            <a:r>
              <a:rPr lang="en-US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със значение на преобладание, и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синтактичната конструкция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‘както X, така Y’,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изразяваща семантично отношение на сравнение, като фиксира еднаква степен на проява на противоположности.</a:t>
            </a:r>
          </a:p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Пасаж 116а илюстрира сложен антонимен контекст, съдържащ две двойки противопоставяния между антонимизиращи се съществителни в отношение субект – предикат.</a:t>
            </a:r>
          </a:p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269б е пример</a:t>
            </a:r>
            <a:r>
              <a:rPr lang="bg-BG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за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прост антонимен контекст с антонимизиращи се глаголи – единия в нелична причастна форма, другия в спрегната).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62911486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220а - сложен адективен антонимен контекст, съдържащ две двойки противопоставяния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отношение субект – предикат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344а - антонимен контекст с противопоставящи се глаголи (пример за опозиционна тройка, при която средният член има двояко противопоставяне – съставити сѧ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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расыпати сѧ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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въставити сѧ).</a:t>
            </a: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76790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този слайд можете да видите примери за</a:t>
            </a:r>
            <a:r>
              <a:rPr lang="bg-BG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антонимни контексти, в които антонимите встъпват в субектно-обектни отношения., С означението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R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във формулата на синтактичната конструкция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‘</a:t>
            </a:r>
            <a:r>
              <a:rPr lang="it-IT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 R Y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 означава подчинителна връзка.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3451115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Семантичните отношения в този тип конструкции се изразяват посредством пояснителни съюзи (бо, понеже). Обръщам ви внимание на последния пример 264б, който илюстрира дистантен антонимен контекст на ниво абзац.</a:t>
            </a:r>
          </a:p>
          <a:p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967843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Най-накрая съм привела няколко примера от изследвания текст за</a:t>
            </a:r>
            <a:r>
              <a:rPr lang="bg-BG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Фигуративно (оксиморонно) съчетаване на логически изключващи се противоположни понятия (антитези), което създава контрастна изразителност на тяхната образност, т.нар. парадокси. 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404849473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ctr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БИБЛИОГРАФИЯ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Андреева 1983: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Андреева, М. Антонимията при фразеологичните единици в българския и словашкия език // Съпоставително езикознание, 1, 20-25.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Андри</a:t>
            </a:r>
            <a:r>
              <a:rPr lang="de-DE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евска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2003: Андри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евска, Н. 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Преводот на грчкото привативно алфа во старите македонски текстови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Скоп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е: Институт за македонски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j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азик Крсте Мисирков.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Балкански 1979: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Балкански, Т. Явлението енантиосемия в съвременния български език // Български език, 2, 111-119. 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Бояджиев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1986: Бояджиев, Т. Българска лексикология. София: Наука и изкуство.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Ватева 1999: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Ватева, В. Към въпроса за лексикалната антонимия // Годишник на Бургаския свободен университет,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1999, 258-265.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Викторова 1981: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Викторова, К. Към въпроса за антонимията // Български език, 5, 439-443.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Вучкова 1977: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Вучкова, М. Стилистична функция на речниковите антоними. Български език и литература, 1977, 5, 3-8.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Вучкова 1979: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Вучкова, М. Още по въпроса за речниковите антоними // Български език, 1, 62-66.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Георгиев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Русинов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1979: Георгиев, С., Р. Русинов. Учебник по лексикология на българския език. София: Наука и изкуство.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Гочев 1979: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Гочев, Г. К вопросу о сущности энантиосемии // Болгарская руссистика, 4, 35-46.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Гочев 1981: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Гочев, Г. Някои наблюдения върху синтагматичната характеристика на антонимите в българския и руския език // Съпоставително езикознание, 2, 48-57.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Гочев 1989: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Гочев, Г. Антонимите в българския език. София: Народна просвета, 1989.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Даскалова, Добрева 1990: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Даскалова, Д., Е. Добрева. Специфика на антонимните отношения при местоименните думи в съвременния български език // Български език, 2, 121-128.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Динева 1997-1998: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Динева, А. Психолингвистично изследване на смисловите отношения между думи антоними чрез метода на свободната класификация // Български език, 1, 84-93.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Дорошенко 1961: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Дорошенко, Н. И. Въпроси от теория на антонимите в речниковата работа // Български език и литература, 1, 19-25.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Ефимова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2005: Ефимова, В. С. К вопросу о лексическом выражении отрицания в старославянском языке. //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Slavia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74, 2- 3, 251-264.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Зидарова 2002: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Зидарова, В. Моноафиксални антоними в българския и полския език (словообразувателен паралел) // Научни трудове на ПУ П. Хилендарски“, ХL, 1, 361-371.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Зидарова 2004: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Зидарова В. Префиксални модификатори за антонимност в съвременния български език. // Научни трудове на ПУ П. Хилендарски“, ХL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1, 11-18.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Злачева-Кондрашова 1993: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Злачева-Кондрашова, С. Антонимы прилагательных с префиксами пре-, раз-, наи-, сверх-, ультра-, архи-, в системе русского и болгарского языков // Научни трудове на ПУ П. Хилендарски“, ХХХ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1, 219-230.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Илиева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2009: Илиева, Т. Антонимията в старобългарския език (върху материал от старозаветните пророчески книги по ръкопис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F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.461 от Руската национална библиотека, Санкт Петербург) //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Palaeobulgarica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ХХХ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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4, 60-79.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Илиева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2016: Илиева, Т. Проблеми на лексикографското описание на антонимията в български език от историческо гледище // Благоева, Д., Колковска, С. (ред.) За словото – нови търсения и подходи. Юбилеен сборник в чест на чл.кор. проф. д.ф.н. Емилия Пернишка. София: БАН „Проф. Марин Дринов", 131-142.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Йончева 1972: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Йончева, М. Антонимията в речника на съвременния български език // Студентски изследвания. Т. 1. Велико Търново, 71-77.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Калдиева-Захариева 1985: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Калдиева-Захариева, Ст. Словообразуване и антонимия // Годишник на Софийския университет. Фак. слав. фил. LХХ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V, 3, 261-268.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Колева 1990: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Колева, Ив. к вопросу об антонимообразовании (в русском языке и о переводе антонимических сочетаний (на болгарский язык) //Годишник на Висшия педагогически институт, Х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А, 105-121.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Коспартова 1970: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Коспартова, М. По въпроса за антонимията // Известия на ИБЕ, кн. Х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Х, 371-380.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Коспартова 1974: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Коспартова, М. Речникови антоними в поезията на П.К. Яворов. // Български език, 4, 305-313.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Коспартова 1987: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Коспартова, М. Антонимията като езикова универсалия // Втори международен конгрес по българистика. Доклади. Т. 1. Съвременен български език. София: БАН, 559-561.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Лопина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1988: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Lopina,  V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č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ini prevodenja gr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č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kog alpha privativum i latinskog privativnog in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u crkvenoslavenskom jeyiku hrvatke redakcije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Leksikografija i leksikologija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Sarajevo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: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Akademija nauka i umjetnosti Bosne i Hercegovine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165-172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Михайлова 1990: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Михайлова, М. Антонимията в българската ономастика // Български еик, 1, 48-50. 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Молнар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1985: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Molnár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N. The Calques of Greek Origin in the Most Ancient Old Slavic Gospel Texts.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Budapest – Köln – Wien,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Akadémiai Kiadó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Мошински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197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1: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Moszyński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L.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Miejsce partykuly przesz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ą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cej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“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ne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”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w zdaniu starocerkiewno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-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slowia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ń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skim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//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Studia Palaeoslovenica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Praha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243-263.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Накова 1991: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Накова, Ив. Явление антонимии в русской и болгарской терминологиях изобразительного искусства // Трудове на Великотърновския университет, 24 (за 1991), кн. 2, 1992, 111-135.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Садник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1967-1983: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Sadnik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L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Des hl. Johannes von Damaskus  Ἔ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κθεσις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ἀ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κριβὴς τῆς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ὀ</a:t>
            </a:r>
            <a:r>
              <a:rPr lang="el-GR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ρθοδόξου πίστεως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in der Übersetzung des Exarchen Johannes, herausgegeben von Linda Sadnik. B.1, 2, 3. Wiesbaden - Freiburg I. Br. (= Monumenta linguae Slavicae dialecti veteris. Fontes et dissertationes, T. XIV).</a:t>
            </a: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Холанди 2009: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Холанди, Р. Антонимни отношения при компаративните фразеологични единици в английския и в българския език // Годишник на Департамента по езиково обучение, ХV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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205-210. 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Чолакова 1957: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Кр. Чолакова Един случай на развитие на противоположни значения в съвременния български език // Езиковедски изследвания в чест на акад. Ст. Младенов, София: БАН, 191-196.</a:t>
            </a:r>
          </a:p>
          <a:p>
            <a:r>
              <a:rPr lang="bg-BG" sz="1200" kern="1200" cap="small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Шуман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1958: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Schumann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, К.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Die griechischen Lehnbildungen und Lehnbedeutungen im Altbulgarischen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(= Osteuropa-Institut an der Freien Universität Berlin, Slavistische Veröffentlichungen, 16). </a:t>
            </a:r>
            <a:r>
              <a:rPr lang="de-DE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Berlin, 13 + 66 p.</a:t>
            </a: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87333038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доклада си анализирам антонимията в старобългарски език от гледна точка на синтагматиката върху материал от “Богословие” на Йоан Екзарх. Изборът на текст не е случаен.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 съчинението си “Извор на знанието” св. Йоан Дамаскин прави опит цялостно да изложи системата на източнохристиянското философско-религиозно световъзприятие, прилагайки за сферата на битието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ристотелевата логика, а за сферата на свръхбитието – антиномизма. Като средство за изграждане на антиномии той широко използва антонимията. На езиково равнище антиномиите се изразяват чрез </a:t>
            </a:r>
            <a:r>
              <a:rPr lang="it-IT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антонимни контексти.</a:t>
            </a:r>
            <a:r>
              <a:rPr lang="it-IT" sz="1200" b="1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en-US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M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акар Йоан-Екзарховият превод да обхваща само 48 глави от общо 100 на Догматиката на св. Йоан Дамаскин като подбор от старобългарския преводач, те са достатъчни по обем и разнообразие на съдържанието да се разкрие в пълнота антиномичната система на мислене в светоотеческата литература и нейното пресъздаване в конкретния преводен паметник чрез възможностите на стб. език.</a:t>
            </a:r>
          </a:p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следващите слайдове в презентацията давам илюстративни примери от изследвания паметник за различни типове синтактични конструкции, в чийто състав влизат антоними.</a:t>
            </a:r>
            <a:r>
              <a:rPr lang="bg-BG" sz="1200" b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bg-BG" sz="1200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2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5146066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0" marR="0" lvl="0" indent="0" algn="just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така, типови синтактични конструкции, в които думата се употребява заедно със своя антоним и непосредствено му се противопоставя, се наричат антонимни. В тях спецификата на значението на антонимите, състояща се в наличие на общи и противоположни семи, се проявява в синтагматиката по своеобразен начин – употребените съвместно антоними влизат в смислови отношения, обусловени от противоположните им семи. </a:t>
            </a:r>
          </a:p>
          <a:p>
            <a:r>
              <a:rPr lang="bg-BG" dirty="0" smtClean="0"/>
              <a:t>Антонимните контексти се разподобяват на:</a:t>
            </a:r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3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96076717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а) според характера на връзката между участващите в състава им антоними: съединителни, противопоставителни, разделителни, пояснителни, за изчерпване, за сравнение, за превращение и др.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б) според граматическата принадлежност на антонимизиращите се думи: субстантивни, адективни (съответно в атрибутивна или номинативна употреба), местоименни, глаголни, адвербиални, препозиционални;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в) според синтактичната функция на семантичните опоненти: подложни, атрибутивни, сказуемни (с един или различни подлози), обектни, обстоятелствени; 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г) според фразовия строеж: прости, които се състоят от едно антонимно противопоставяне (кратко или разширено), и сложни – от две и повече антонимни противопоставяния, на свой ред разподобяващи се на антонимни контексти с: 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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 еднородни или разнородни връзки; 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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еднородни или разнородни антонимни двойки според граматическата им принадлежност (смесени антонимни контексти);     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  <a:sym typeface="Symbol" panose="05050102010706020507" pitchFamily="18" charset="2"/>
              </a:rPr>
              <a:t>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 еднородни или разнородни антонимни двойки според синтактичната им функция;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д) според линейното разположение на участващите в състава им антоними: контактни (в непосредствена близост) и дистантни (на контекстуално обозримо разстояние един от друг): 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е) според текстовия отрязък, който обемат: на ниво изречение (фразови) и на ниво абзац.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4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1542127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Ето някои конкретни примери от ЙоЕБ за различни типове антонимни контексти според характера на връзката. С 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х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 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у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отбелязвам обобщено  опонентите, участващи в съответния антонимен контекст. За по-лесна ориентация съм ги подчертала. При повече от една двойка съм направила това с различни линии за всеки отделен чифт.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Първите 3 примера илюстрират субстантивни антонимни контексти, респективно: 90б в обектна функция, 128а в атрибутивна функция, 335а в подложна функция.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Следва пример - 29а - за антонимен контекст с противопоставящи се глаголи (в лична употреба):.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А след него </a:t>
            </a:r>
            <a:r>
              <a:rPr lang="bg-BG" dirty="0" smtClean="0"/>
              <a:t>182а е</a:t>
            </a:r>
            <a:r>
              <a:rPr lang="bg-BG" baseline="0" dirty="0" smtClean="0"/>
              <a:t>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 противопоставящи се прилагателни имена в номинативна употреба</a:t>
            </a: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5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071073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Интересното в контекст 351а е, че противопоставянето се реализира освен на лексикално и на синтактично ниво между аблативен р.п. – душоу лишеноу плъти, и социативен д.п. – </a:t>
            </a:r>
            <a:r>
              <a:rPr lang="bg-BG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плъти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i="1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съ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u="sng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душею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.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6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0795952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Първият пример на този слайд илюстрира прост субстантивен антонимен контекст в подложна функция, </a:t>
            </a:r>
          </a:p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вторият - антонимен контекст с противопоставящи се глагол в лична употреба и отглаголно прилагателно от същата основа с отрицание – нелична форма, а третият - сложен антонимен контекст, съдържащ две двойки противопоставяния между антонимизиращи се прилагателни имена  в атрибутивна употреба.</a:t>
            </a: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7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1987787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На този слайд на първо място е приведен субстантивен антонимен контекст в обектна функция. </a:t>
            </a:r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Следва адективен, с противопоставящи </a:t>
            </a:r>
            <a:r>
              <a:rPr lang="bg-BG" sz="1200" b="0" i="0" kern="120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 глаголи. </a:t>
            </a:r>
            <a:r>
              <a:rPr lang="bg-BG" sz="1200" b="0" i="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Третият риер е с антонимизиращи се предлози.</a:t>
            </a:r>
            <a:endParaRPr lang="bg-BG" sz="1200" b="1" i="1" kern="1200" dirty="0" smtClean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  <a:p>
            <a:endParaRPr lang="bg-BG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8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31364340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algn="just"/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Трети тип представляват антонимните контексти със значение ‚взаимно изключване на противоположности‘. За тях е характерна синтактична конструкция ‘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X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или </a:t>
            </a:r>
            <a:r>
              <a:rPr lang="it-IT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Y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’.</a:t>
            </a:r>
            <a:r>
              <a:rPr lang="bg-BG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Семантичните връзки в този тип конструкции се изразяват посредством разделителни съюзи или, или...или, любо...любо, овъ...овъ и др., изразяващи дизюнктивно отношение на взаимно изключване в един и същ момент или в различни интервали от време. Както е известно, съществуват два вида дизюнктивни релации – силни и слаби. При силното противопоставяне основното инвариантно значение е ‘съпоставяне на взаимоизключващи се противоположности’. Предполага се осъществяване само на една противоположност (вж. пример 25б). При слабото противопоставяне се реализира инвариантен смисъл на ‘неопределеност в проявата на противоположностите’. Чрез него може да се предаде и отношение на съединение (118а).  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Първият пример, който виждате на слайда, илюстрира прост антонимен контекст с противополагащи се адективирани минали страдателни причастия в предикативна употреба).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118а представлява прост антонимен контекст с противопоставящи се глаголи изграден от един и същ елемент, употребен съответно с и без негация.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314а - субстантивен, с антоними в обектна функция.</a:t>
            </a:r>
          </a:p>
          <a:p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185а. - Адективен с противополагащи се прилагателни в предикативна употреба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bg-BG" sz="1200" kern="120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Последният пример (143а) илюстрира възможността посредством съотносителна съюзна връзка да се изрази ‘посменност в многократно редуване на противоположности’.</a:t>
            </a:r>
            <a:r>
              <a:rPr lang="bg-BG" sz="1200" kern="1200" baseline="0" dirty="0" smtClean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 </a:t>
            </a:r>
            <a:endParaRPr lang="bg-BG" sz="1200" kern="1200" dirty="0">
              <a:solidFill>
                <a:schemeClr val="tx1"/>
              </a:solidFill>
              <a:effectLst/>
              <a:latin typeface="+mn-lt"/>
              <a:ea typeface="+mn-ea"/>
              <a:cs typeface="+mn-cs"/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77B9DA65-D616-4B68-AC08-DB2DE0D56ECE}" type="slidenum">
              <a:rPr lang="bg-BG" smtClean="0"/>
              <a:t>10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8068433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4.xml"/><Relationship Id="rId1" Type="http://schemas.openxmlformats.org/officeDocument/2006/relationships/tags" Target="../tags/tag3.xml"/><Relationship Id="rId4" Type="http://schemas.openxmlformats.org/officeDocument/2006/relationships/image" Target="../media/image2.jpe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8.xml"/><Relationship Id="rId1" Type="http://schemas.openxmlformats.org/officeDocument/2006/relationships/tags" Target="../tags/tag7.xml"/><Relationship Id="rId4" Type="http://schemas.openxmlformats.org/officeDocument/2006/relationships/image" Target="../media/image2.jpeg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482" name="Rectangle 2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3602567" y="2130426"/>
            <a:ext cx="6400800" cy="1470025"/>
          </a:xfrm>
        </p:spPr>
        <p:txBody>
          <a:bodyPr/>
          <a:lstStyle>
            <a:lvl1pPr>
              <a:buClr>
                <a:srgbClr val="FFFFFF"/>
              </a:buCl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0483" name="Rectangle 3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3602567" y="3886200"/>
            <a:ext cx="5486400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0484" name="Rectangle 4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20485" name="Rectangle 5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20486" name="Rectangle 6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0409603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67951182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9918700" y="274639"/>
            <a:ext cx="21082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3591985" y="274639"/>
            <a:ext cx="6123516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6882579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Diapositiva titolo">
    <p:bg>
      <p:bgPr>
        <a:blipFill dpi="0" rotWithShape="0">
          <a:blip r:embed="rId4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 sz="1800"/>
          </a:p>
        </p:txBody>
      </p:sp>
      <p:sp>
        <p:nvSpPr>
          <p:cNvPr id="27651" name="Rectangle 3"/>
          <p:cNvSpPr>
            <a:spLocks noGrp="1" noChangeArrowheads="1"/>
          </p:cNvSpPr>
          <p:nvPr>
            <p:ph type="ctrTitle"/>
            <p:custDataLst>
              <p:tags r:id="rId1"/>
            </p:custDataLst>
          </p:nvPr>
        </p:nvSpPr>
        <p:spPr>
          <a:xfrm>
            <a:off x="607484" y="2130426"/>
            <a:ext cx="9751483" cy="1470025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27652" name="Rectangle 4"/>
          <p:cNvSpPr>
            <a:spLocks noGrp="1" noChangeArrowheads="1"/>
          </p:cNvSpPr>
          <p:nvPr>
            <p:ph type="subTitle" idx="1"/>
            <p:custDataLst>
              <p:tags r:id="rId2"/>
            </p:custDataLst>
          </p:nvPr>
        </p:nvSpPr>
        <p:spPr>
          <a:xfrm>
            <a:off x="607484" y="3886200"/>
            <a:ext cx="9751483" cy="1752600"/>
          </a:xfrm>
        </p:spPr>
        <p:txBody>
          <a:bodyPr/>
          <a:lstStyle>
            <a:lvl1pPr marL="0" indent="0">
              <a:buClr>
                <a:srgbClr val="FFFFFF"/>
              </a:buClr>
              <a:buFontTx/>
              <a:buNone/>
              <a:defRPr/>
            </a:lvl1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27653" name="Rectangle 5"/>
          <p:cNvSpPr>
            <a:spLocks noGrp="1" noChangeArrowheads="1"/>
          </p:cNvSpPr>
          <p:nvPr>
            <p:ph type="dt" sz="half" idx="2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4" name="Rectangle 6"/>
          <p:cNvSpPr>
            <a:spLocks noGrp="1" noChangeArrowheads="1"/>
          </p:cNvSpPr>
          <p:nvPr>
            <p:ph type="ftr" sz="quarter" idx="3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27655" name="Rectangle 7"/>
          <p:cNvSpPr>
            <a:spLocks noGrp="1" noChangeArrowheads="1"/>
          </p:cNvSpPr>
          <p:nvPr>
            <p:ph type="sldNum" sz="quarter" idx="4"/>
          </p:nvPr>
        </p:nvSpPr>
        <p:spPr/>
        <p:txBody>
          <a:bodyPr/>
          <a:lstStyle>
            <a:lvl1pPr>
              <a:defRPr/>
            </a:lvl1pPr>
          </a:lstStyle>
          <a:p>
            <a:fld id="{D93A01D4-02F9-466F-9022-27FA47E5EE4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67662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C1A65AC-DA41-4751-94B2-FB5E7CD98CE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15968413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7F544F4-78A6-4FC4-B33B-D61D206C104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633204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607484" y="1600201"/>
            <a:ext cx="5382683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193367" y="1600201"/>
            <a:ext cx="5382684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228EC3B-CF3C-449E-B105-D39FAD199171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77889103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6D1AAC2-2F03-4117-A2B3-813DB435194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18604322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0015831-75C6-4B2D-98A9-14339438B52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019585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21B1489-7809-4970-9A9A-EB04A3F175F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313326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27A109-D562-4446-AF05-E1AFF4848E0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5857125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69582163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D526D64-1107-4F9A-8F0A-897C81D89483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6763695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1F712379-7EC6-40C6-9A8F-D89D9C11D69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7757085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8834967" y="274639"/>
            <a:ext cx="2741084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607484" y="274639"/>
            <a:ext cx="8024283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93B1AD3-8877-4F90-962A-2B77835AD53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685359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9" name="Rectangle 8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2099733"/>
            <a:ext cx="8825658" cy="2677648"/>
          </a:xfrm>
        </p:spPr>
        <p:txBody>
          <a:bodyPr anchor="b"/>
          <a:lstStyle>
            <a:lvl1pPr>
              <a:defRPr sz="54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 bwMode="gray"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 bwMode="gray">
          <a:xfrm rot="5400000">
            <a:off x="10158984" y="1792224"/>
            <a:ext cx="990599" cy="304799"/>
          </a:xfrm>
        </p:spPr>
        <p:txBody>
          <a:bodyPr anchor="t"/>
          <a:lstStyle>
            <a:lvl1pPr algn="l"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 bwMode="gray">
          <a:xfrm rot="5400000">
            <a:off x="8951976" y="3227832"/>
            <a:ext cx="3859795" cy="304801"/>
          </a:xfrm>
        </p:spPr>
        <p:txBody>
          <a:bodyPr/>
          <a:lstStyle>
            <a:lvl1pPr>
              <a:defRPr b="0" i="0">
                <a:solidFill>
                  <a:schemeClr val="bg1">
                    <a:alpha val="60000"/>
                  </a:schemeClr>
                </a:solidFill>
              </a:defRPr>
            </a:lvl1pPr>
          </a:lstStyle>
          <a:p>
            <a:endParaRPr lang="bg-BG"/>
          </a:p>
        </p:txBody>
      </p:sp>
      <p:sp>
        <p:nvSpPr>
          <p:cNvPr id="11" name="Rectangle 1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12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10352540" y="295729"/>
            <a:ext cx="838199" cy="767687"/>
          </a:xfrm>
        </p:spPr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54143108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416300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80516254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Rectangle 9"/>
            <p:cNvSpPr/>
            <p:nvPr/>
          </p:nvSpPr>
          <p:spPr bwMode="gray">
            <a:xfrm>
              <a:off x="7289800" y="402165"/>
              <a:ext cx="44788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5"/>
            <p:cNvSpPr/>
            <p:nvPr/>
          </p:nvSpPr>
          <p:spPr bwMode="gray">
            <a:xfrm rot="16200000">
              <a:off x="3787244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5922489">
              <a:off x="4698352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677645"/>
            <a:ext cx="4351025" cy="2283824"/>
          </a:xfrm>
        </p:spPr>
        <p:txBody>
          <a:bodyPr anchor="ctr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95559" y="2677644"/>
            <a:ext cx="3757545" cy="2283824"/>
          </a:xfrm>
        </p:spPr>
        <p:txBody>
          <a:bodyPr anchor="ctr"/>
          <a:lstStyle>
            <a:lvl1pPr marL="0" indent="0" algn="l">
              <a:buNone/>
              <a:defRPr sz="2000" cap="all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14912969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54954" y="2603500"/>
            <a:ext cx="4825158" cy="3416301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08712" y="2603500"/>
            <a:ext cx="4825159" cy="3416300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9013497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4825157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54954" y="3179762"/>
            <a:ext cx="4825158" cy="2840039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08712" y="2603500"/>
            <a:ext cx="482515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08712" y="3179762"/>
            <a:ext cx="4825159" cy="2840039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63871497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761413" cy="706964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67770502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Rectangle 6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5496118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963084" y="4406901"/>
            <a:ext cx="103632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963084" y="2906713"/>
            <a:ext cx="103632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36037163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5713412" y="402165"/>
              <a:ext cx="6055253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Freeform 5"/>
            <p:cNvSpPr/>
            <p:nvPr/>
          </p:nvSpPr>
          <p:spPr bwMode="gray">
            <a:xfrm rot="15922489">
              <a:off x="3140485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2229377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295400"/>
            <a:ext cx="2793158" cy="16002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81146" y="1447800"/>
            <a:ext cx="5190066" cy="45720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129280"/>
            <a:ext cx="2793158" cy="2895599"/>
          </a:xfrm>
        </p:spPr>
        <p:txBody>
          <a:bodyPr/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500465651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4" name="Rectangle 13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Rectangle 10"/>
            <p:cNvSpPr/>
            <p:nvPr/>
          </p:nvSpPr>
          <p:spPr bwMode="gray">
            <a:xfrm>
              <a:off x="6172200" y="402165"/>
              <a:ext cx="5596465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Freeform 5"/>
            <p:cNvSpPr/>
            <p:nvPr/>
          </p:nvSpPr>
          <p:spPr bwMode="gray">
            <a:xfrm rot="15922489">
              <a:off x="4203594" y="1826078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 rot="16200000">
              <a:off x="32954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5" y="1693333"/>
            <a:ext cx="3865134" cy="1735667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547870" y="1143000"/>
            <a:ext cx="3227193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pPr marL="0" lvl="0" indent="0" algn="ctr">
              <a:buNone/>
            </a:pPr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 bwMode="gray">
          <a:xfrm>
            <a:off x="1154954" y="3657600"/>
            <a:ext cx="3859212" cy="1371600"/>
          </a:xfrm>
        </p:spPr>
        <p:txBody>
          <a:bodyPr>
            <a:normAutofit/>
          </a:bodyPr>
          <a:lstStyle>
            <a:lvl1pPr marL="0" indent="0">
              <a:buNone/>
              <a:defRPr sz="14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44092300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3" name="Rectangle 12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Oval 20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5"/>
            <p:cNvSpPr/>
            <p:nvPr/>
          </p:nvSpPr>
          <p:spPr bwMode="gray">
            <a:xfrm rot="10371525">
              <a:off x="263767" y="443825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1" name="Freeform 5"/>
            <p:cNvSpPr/>
            <p:nvPr/>
          </p:nvSpPr>
          <p:spPr bwMode="gray">
            <a:xfrm rot="10800000">
              <a:off x="459506" y="321130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5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4969927"/>
            <a:ext cx="8825659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4" y="685800"/>
            <a:ext cx="8825659" cy="3429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536665"/>
            <a:ext cx="8825658" cy="493712"/>
          </a:xfrm>
        </p:spPr>
        <p:txBody>
          <a:bodyPr>
            <a:normAutofit/>
          </a:bodyPr>
          <a:lstStyle>
            <a:lvl1pPr marL="0" indent="0">
              <a:buNone/>
              <a:defRPr sz="120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6" name="Rectangle 15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527770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Oval 13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Freeform 5"/>
            <p:cNvSpPr/>
            <p:nvPr/>
          </p:nvSpPr>
          <p:spPr bwMode="gray">
            <a:xfrm rot="21010068">
              <a:off x="8490951" y="2714874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7" name="Freeform 5"/>
            <p:cNvSpPr/>
            <p:nvPr/>
          </p:nvSpPr>
          <p:spPr bwMode="gray">
            <a:xfrm>
              <a:off x="455612" y="2801319"/>
              <a:ext cx="11277600" cy="3602637"/>
            </a:xfrm>
            <a:custGeom>
              <a:avLst/>
              <a:gdLst/>
              <a:ahLst/>
              <a:cxnLst/>
              <a:rect l="l" t="t" r="r" b="b"/>
              <a:pathLst>
                <a:path w="10000" h="7946">
                  <a:moveTo>
                    <a:pt x="0" y="0"/>
                  </a:moveTo>
                  <a:lnTo>
                    <a:pt x="0" y="7945"/>
                  </a:lnTo>
                  <a:lnTo>
                    <a:pt x="10000" y="7946"/>
                  </a:lnTo>
                  <a:lnTo>
                    <a:pt x="10000" y="4"/>
                  </a:lnTo>
                  <a:lnTo>
                    <a:pt x="10000" y="4"/>
                  </a:lnTo>
                  <a:lnTo>
                    <a:pt x="9773" y="91"/>
                  </a:lnTo>
                  <a:lnTo>
                    <a:pt x="9547" y="175"/>
                  </a:lnTo>
                  <a:lnTo>
                    <a:pt x="9320" y="256"/>
                  </a:lnTo>
                  <a:lnTo>
                    <a:pt x="9092" y="326"/>
                  </a:lnTo>
                  <a:lnTo>
                    <a:pt x="8865" y="396"/>
                  </a:lnTo>
                  <a:lnTo>
                    <a:pt x="8637" y="462"/>
                  </a:lnTo>
                  <a:lnTo>
                    <a:pt x="8412" y="518"/>
                  </a:lnTo>
                  <a:lnTo>
                    <a:pt x="8184" y="571"/>
                  </a:lnTo>
                  <a:lnTo>
                    <a:pt x="7957" y="620"/>
                  </a:lnTo>
                  <a:lnTo>
                    <a:pt x="7734" y="662"/>
                  </a:lnTo>
                  <a:lnTo>
                    <a:pt x="7508" y="704"/>
                  </a:lnTo>
                  <a:lnTo>
                    <a:pt x="7285" y="739"/>
                  </a:lnTo>
                  <a:lnTo>
                    <a:pt x="7062" y="767"/>
                  </a:lnTo>
                  <a:lnTo>
                    <a:pt x="6840" y="795"/>
                  </a:lnTo>
                  <a:lnTo>
                    <a:pt x="6620" y="819"/>
                  </a:lnTo>
                  <a:lnTo>
                    <a:pt x="6402" y="837"/>
                  </a:lnTo>
                  <a:lnTo>
                    <a:pt x="6184" y="851"/>
                  </a:lnTo>
                  <a:lnTo>
                    <a:pt x="5968" y="865"/>
                  </a:lnTo>
                  <a:lnTo>
                    <a:pt x="5755" y="872"/>
                  </a:lnTo>
                  <a:lnTo>
                    <a:pt x="5542" y="879"/>
                  </a:lnTo>
                  <a:lnTo>
                    <a:pt x="5332" y="882"/>
                  </a:lnTo>
                  <a:lnTo>
                    <a:pt x="5124" y="879"/>
                  </a:lnTo>
                  <a:lnTo>
                    <a:pt x="4918" y="879"/>
                  </a:lnTo>
                  <a:lnTo>
                    <a:pt x="4714" y="872"/>
                  </a:lnTo>
                  <a:lnTo>
                    <a:pt x="4514" y="861"/>
                  </a:lnTo>
                  <a:lnTo>
                    <a:pt x="4316" y="851"/>
                  </a:lnTo>
                  <a:lnTo>
                    <a:pt x="4122" y="840"/>
                  </a:lnTo>
                  <a:lnTo>
                    <a:pt x="3929" y="823"/>
                  </a:lnTo>
                  <a:lnTo>
                    <a:pt x="3739" y="805"/>
                  </a:lnTo>
                  <a:lnTo>
                    <a:pt x="3553" y="788"/>
                  </a:lnTo>
                  <a:lnTo>
                    <a:pt x="3190" y="742"/>
                  </a:lnTo>
                  <a:lnTo>
                    <a:pt x="2842" y="693"/>
                  </a:lnTo>
                  <a:lnTo>
                    <a:pt x="2508" y="641"/>
                  </a:lnTo>
                  <a:lnTo>
                    <a:pt x="2192" y="585"/>
                  </a:lnTo>
                  <a:lnTo>
                    <a:pt x="1890" y="525"/>
                  </a:lnTo>
                  <a:lnTo>
                    <a:pt x="1610" y="462"/>
                  </a:lnTo>
                  <a:lnTo>
                    <a:pt x="1347" y="399"/>
                  </a:lnTo>
                  <a:lnTo>
                    <a:pt x="1105" y="336"/>
                  </a:lnTo>
                  <a:lnTo>
                    <a:pt x="883" y="277"/>
                  </a:lnTo>
                  <a:lnTo>
                    <a:pt x="686" y="221"/>
                  </a:lnTo>
                  <a:lnTo>
                    <a:pt x="508" y="168"/>
                  </a:lnTo>
                  <a:lnTo>
                    <a:pt x="358" y="123"/>
                  </a:lnTo>
                  <a:lnTo>
                    <a:pt x="232" y="81"/>
                  </a:lnTo>
                  <a:lnTo>
                    <a:pt x="59" y="21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8798" y="1063417"/>
            <a:ext cx="8831816" cy="1372986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543300"/>
            <a:ext cx="8825659" cy="24765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3" name="Rectangle 12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16652172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3" name="Group 2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7" name="Rectangle 1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2" name="Oval 21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3" name="Oval 22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4" name="Oval 23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5" name="Oval 24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1" name="Freeform 5"/>
            <p:cNvSpPr/>
            <p:nvPr/>
          </p:nvSpPr>
          <p:spPr bwMode="gray">
            <a:xfrm rot="21010068">
              <a:off x="8490951" y="41851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2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8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16" name="TextBox 15"/>
          <p:cNvSpPr txBox="1"/>
          <p:nvPr/>
        </p:nvSpPr>
        <p:spPr bwMode="gray">
          <a:xfrm>
            <a:off x="881566" y="607336"/>
            <a:ext cx="801912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“</a:t>
            </a:r>
          </a:p>
        </p:txBody>
      </p:sp>
      <p:sp>
        <p:nvSpPr>
          <p:cNvPr id="13" name="TextBox 12"/>
          <p:cNvSpPr txBox="1"/>
          <p:nvPr/>
        </p:nvSpPr>
        <p:spPr bwMode="gray">
          <a:xfrm>
            <a:off x="9884458" y="2613787"/>
            <a:ext cx="652763" cy="15696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en-US" sz="9600" b="0" i="0" dirty="0">
                <a:solidFill>
                  <a:schemeClr val="accent1">
                    <a:lumMod val="60000"/>
                    <a:lumOff val="40000"/>
                  </a:schemeClr>
                </a:solidFill>
                <a:latin typeface="Arial"/>
                <a:cs typeface="Arial"/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81878" y="982134"/>
            <a:ext cx="8453906" cy="2696632"/>
          </a:xfrm>
        </p:spPr>
        <p:txBody>
          <a:bodyPr/>
          <a:lstStyle>
            <a:lvl1pPr>
              <a:defRPr sz="4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 bwMode="gray">
          <a:xfrm>
            <a:off x="1945945" y="3678766"/>
            <a:ext cx="773121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>
                    <a:lumMod val="60000"/>
                    <a:lumOff val="40000"/>
                  </a:schemeClr>
                </a:solidFill>
                <a:latin typeface="+mn-lt"/>
                <a:ea typeface="+mn-ea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5029199"/>
            <a:ext cx="9244897" cy="997857"/>
          </a:xfrm>
        </p:spPr>
        <p:txBody>
          <a:bodyPr anchor="ctr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9" name="Rectangle 18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917419639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1" name="Rectangle 10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5"/>
            <p:cNvSpPr/>
            <p:nvPr/>
          </p:nvSpPr>
          <p:spPr bwMode="gray">
            <a:xfrm rot="21010068">
              <a:off x="8490951" y="4193583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8" name="Freeform 5"/>
            <p:cNvSpPr/>
            <p:nvPr/>
          </p:nvSpPr>
          <p:spPr bwMode="gray">
            <a:xfrm>
              <a:off x="455612" y="4241801"/>
              <a:ext cx="11277600" cy="2337161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2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2370667"/>
            <a:ext cx="8825660" cy="1822514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5024967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766233343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2"/>
            <a:ext cx="314187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1154953" y="3179764"/>
            <a:ext cx="314187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12721" y="2603500"/>
            <a:ext cx="314700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4512721" y="3179763"/>
            <a:ext cx="3147009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888135" y="2603501"/>
            <a:ext cx="314573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888329" y="3179762"/>
            <a:ext cx="3145536" cy="2847293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440397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777240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0184798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>
            <a:lvl1pPr>
              <a:defRPr sz="36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532844"/>
            <a:ext cx="30504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1334553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1154954" y="5109106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568865" y="4532844"/>
            <a:ext cx="3050438" cy="576263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1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4748462" y="2603500"/>
            <a:ext cx="2691243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4570172" y="5109105"/>
            <a:ext cx="3050438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982775" y="4532845"/>
            <a:ext cx="305109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>
                    <a:lumMod val="60000"/>
                    <a:lumOff val="40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2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8163031" y="2603500"/>
            <a:ext cx="2691242" cy="159151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982775" y="5109104"/>
            <a:ext cx="3051096" cy="917952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cxnSp>
        <p:nvCxnSpPr>
          <p:cNvPr id="43" name="Straight Connector 42"/>
          <p:cNvCxnSpPr/>
          <p:nvPr/>
        </p:nvCxnSpPr>
        <p:spPr>
          <a:xfrm>
            <a:off x="4405831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44" name="Straight Connector 43"/>
          <p:cNvCxnSpPr/>
          <p:nvPr/>
        </p:nvCxnSpPr>
        <p:spPr>
          <a:xfrm>
            <a:off x="7797802" y="2569633"/>
            <a:ext cx="0" cy="3492499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561111" y="6391838"/>
            <a:ext cx="3644282" cy="304801"/>
          </a:xfrm>
        </p:spPr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00140108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973668"/>
            <a:ext cx="8825659" cy="706964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2603500"/>
            <a:ext cx="8825659" cy="3416300"/>
          </a:xfrm>
        </p:spPr>
        <p:txBody>
          <a:bodyPr vert="eaVert" anchor="t" anchorCtr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95439" y="6391838"/>
            <a:ext cx="990599" cy="304799"/>
          </a:xfrm>
        </p:spPr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177616400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9" name="Group 8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12" name="Rectangle 11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2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9" name="Oval 18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Oval 19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7" name="Rectangle 6"/>
            <p:cNvSpPr/>
            <p:nvPr/>
          </p:nvSpPr>
          <p:spPr bwMode="gray">
            <a:xfrm>
              <a:off x="414867" y="402165"/>
              <a:ext cx="6510866" cy="605367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Freeform 5"/>
            <p:cNvSpPr/>
            <p:nvPr/>
          </p:nvSpPr>
          <p:spPr bwMode="gray">
            <a:xfrm rot="5101749">
              <a:off x="6294738" y="457773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0" name="Freeform 5"/>
            <p:cNvSpPr/>
            <p:nvPr/>
          </p:nvSpPr>
          <p:spPr bwMode="gray">
            <a:xfrm rot="5400000">
              <a:off x="4449232" y="2801721"/>
              <a:ext cx="6053670" cy="1254558"/>
            </a:xfrm>
            <a:custGeom>
              <a:avLst/>
              <a:gdLst/>
              <a:ahLst/>
              <a:cxnLst/>
              <a:rect l="l" t="t" r="r" b="b"/>
              <a:pathLst>
                <a:path w="10000" h="8000">
                  <a:moveTo>
                    <a:pt x="0" y="0"/>
                  </a:moveTo>
                  <a:lnTo>
                    <a:pt x="0" y="7970"/>
                  </a:lnTo>
                  <a:lnTo>
                    <a:pt x="10000" y="8000"/>
                  </a:lnTo>
                  <a:lnTo>
                    <a:pt x="10000" y="7"/>
                  </a:lnTo>
                  <a:lnTo>
                    <a:pt x="10000" y="7"/>
                  </a:lnTo>
                  <a:lnTo>
                    <a:pt x="9773" y="156"/>
                  </a:lnTo>
                  <a:lnTo>
                    <a:pt x="9547" y="298"/>
                  </a:lnTo>
                  <a:lnTo>
                    <a:pt x="9320" y="437"/>
                  </a:lnTo>
                  <a:lnTo>
                    <a:pt x="9092" y="556"/>
                  </a:lnTo>
                  <a:lnTo>
                    <a:pt x="8865" y="676"/>
                  </a:lnTo>
                  <a:lnTo>
                    <a:pt x="8637" y="788"/>
                  </a:lnTo>
                  <a:lnTo>
                    <a:pt x="8412" y="884"/>
                  </a:lnTo>
                  <a:lnTo>
                    <a:pt x="8184" y="975"/>
                  </a:lnTo>
                  <a:lnTo>
                    <a:pt x="7957" y="1058"/>
                  </a:lnTo>
                  <a:lnTo>
                    <a:pt x="7734" y="1130"/>
                  </a:lnTo>
                  <a:lnTo>
                    <a:pt x="7508" y="1202"/>
                  </a:lnTo>
                  <a:lnTo>
                    <a:pt x="7285" y="1262"/>
                  </a:lnTo>
                  <a:lnTo>
                    <a:pt x="7062" y="1309"/>
                  </a:lnTo>
                  <a:lnTo>
                    <a:pt x="6840" y="1358"/>
                  </a:lnTo>
                  <a:lnTo>
                    <a:pt x="6620" y="1399"/>
                  </a:lnTo>
                  <a:lnTo>
                    <a:pt x="6402" y="1428"/>
                  </a:lnTo>
                  <a:lnTo>
                    <a:pt x="6184" y="1453"/>
                  </a:lnTo>
                  <a:lnTo>
                    <a:pt x="5968" y="1477"/>
                  </a:lnTo>
                  <a:lnTo>
                    <a:pt x="5755" y="1488"/>
                  </a:lnTo>
                  <a:lnTo>
                    <a:pt x="5542" y="1500"/>
                  </a:lnTo>
                  <a:lnTo>
                    <a:pt x="5332" y="1506"/>
                  </a:lnTo>
                  <a:lnTo>
                    <a:pt x="5124" y="1500"/>
                  </a:lnTo>
                  <a:lnTo>
                    <a:pt x="4918" y="1500"/>
                  </a:lnTo>
                  <a:lnTo>
                    <a:pt x="4714" y="1488"/>
                  </a:lnTo>
                  <a:lnTo>
                    <a:pt x="4514" y="1470"/>
                  </a:lnTo>
                  <a:lnTo>
                    <a:pt x="4316" y="1453"/>
                  </a:lnTo>
                  <a:lnTo>
                    <a:pt x="4122" y="1434"/>
                  </a:lnTo>
                  <a:lnTo>
                    <a:pt x="3929" y="1405"/>
                  </a:lnTo>
                  <a:lnTo>
                    <a:pt x="3739" y="1374"/>
                  </a:lnTo>
                  <a:lnTo>
                    <a:pt x="3553" y="1346"/>
                  </a:lnTo>
                  <a:lnTo>
                    <a:pt x="3190" y="1267"/>
                  </a:lnTo>
                  <a:lnTo>
                    <a:pt x="2842" y="1183"/>
                  </a:lnTo>
                  <a:lnTo>
                    <a:pt x="2508" y="1095"/>
                  </a:lnTo>
                  <a:lnTo>
                    <a:pt x="2192" y="998"/>
                  </a:lnTo>
                  <a:lnTo>
                    <a:pt x="1890" y="897"/>
                  </a:lnTo>
                  <a:lnTo>
                    <a:pt x="1610" y="788"/>
                  </a:lnTo>
                  <a:lnTo>
                    <a:pt x="1347" y="681"/>
                  </a:lnTo>
                  <a:lnTo>
                    <a:pt x="1105" y="574"/>
                  </a:lnTo>
                  <a:lnTo>
                    <a:pt x="883" y="473"/>
                  </a:lnTo>
                  <a:lnTo>
                    <a:pt x="686" y="377"/>
                  </a:lnTo>
                  <a:lnTo>
                    <a:pt x="508" y="286"/>
                  </a:lnTo>
                  <a:lnTo>
                    <a:pt x="358" y="210"/>
                  </a:lnTo>
                  <a:lnTo>
                    <a:pt x="232" y="138"/>
                  </a:lnTo>
                  <a:lnTo>
                    <a:pt x="59" y="35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3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585235" y="1278467"/>
            <a:ext cx="1409965" cy="4748590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54954" y="1278467"/>
            <a:ext cx="6256025" cy="474859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653104" y="6391838"/>
            <a:ext cx="992135" cy="304799"/>
          </a:xfrm>
        </p:spPr>
        <p:txBody>
          <a:bodyPr/>
          <a:lstStyle/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208511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3591984" y="1600201"/>
            <a:ext cx="41148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7909985" y="1600201"/>
            <a:ext cx="4116916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9545160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274638"/>
            <a:ext cx="109728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609600" y="1535113"/>
            <a:ext cx="5386917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609600" y="2174875"/>
            <a:ext cx="5386917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5" name="Segnaposto testo 4"/>
          <p:cNvSpPr>
            <a:spLocks noGrp="1"/>
          </p:cNvSpPr>
          <p:nvPr>
            <p:ph type="body" sz="quarter" idx="3"/>
          </p:nvPr>
        </p:nvSpPr>
        <p:spPr>
          <a:xfrm>
            <a:off x="6193368" y="1535113"/>
            <a:ext cx="5389033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6193368" y="2174875"/>
            <a:ext cx="5389033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20897903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2970583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70280809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1" y="273050"/>
            <a:ext cx="4011084" cy="1162050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766733" y="273051"/>
            <a:ext cx="6815667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1" y="1435101"/>
            <a:ext cx="4011084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8283896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389717" y="4800600"/>
            <a:ext cx="7315200" cy="566738"/>
          </a:xfrm>
        </p:spPr>
        <p:txBody>
          <a:bodyPr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>
            <a:off x="2389717" y="612775"/>
            <a:ext cx="73152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it-IT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2389717" y="5367338"/>
            <a:ext cx="73152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bg-BG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3059936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ags" Target="../tags/tag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ags" Target="../tags/tag2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tags" Target="../tags/tag5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5" Type="http://schemas.openxmlformats.org/officeDocument/2006/relationships/image" Target="../media/image1.jpeg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ags" Target="../tags/tag6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slideLayout" Target="../slideLayouts/slideLayout35.xml"/><Relationship Id="rId18" Type="http://schemas.openxmlformats.org/officeDocument/2006/relationships/theme" Target="../theme/theme3.xml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slideLayout" Target="../slideLayouts/slideLayout34.xml"/><Relationship Id="rId17" Type="http://schemas.openxmlformats.org/officeDocument/2006/relationships/slideLayout" Target="../slideLayouts/slideLayout39.xml"/><Relationship Id="rId2" Type="http://schemas.openxmlformats.org/officeDocument/2006/relationships/slideLayout" Target="../slideLayouts/slideLayout24.xml"/><Relationship Id="rId16" Type="http://schemas.openxmlformats.org/officeDocument/2006/relationships/slideLayout" Target="../slideLayouts/slideLayout38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5" Type="http://schemas.openxmlformats.org/officeDocument/2006/relationships/slideLayout" Target="../slideLayouts/slideLayout37.xml"/><Relationship Id="rId10" Type="http://schemas.openxmlformats.org/officeDocument/2006/relationships/slideLayout" Target="../slideLayouts/slideLayout32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Relationship Id="rId14" Type="http://schemas.openxmlformats.org/officeDocument/2006/relationships/slideLayout" Target="../slideLayouts/slideLayout36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3604684" y="274638"/>
            <a:ext cx="8422216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lo stile del titolo</a:t>
            </a:r>
            <a:endParaRPr lang="en-US" smtClean="0"/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3591985" y="1600201"/>
            <a:ext cx="8434916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en-US" smtClean="0"/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bg-BG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8854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blipFill dpi="0" rotWithShape="0">
          <a:blip r:embed="rId15"/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2"/>
          <p:cNvSpPr>
            <a:spLocks noChangeArrowheads="1"/>
          </p:cNvSpPr>
          <p:nvPr/>
        </p:nvSpPr>
        <p:spPr bwMode="auto">
          <a:xfrm>
            <a:off x="182033" y="136526"/>
            <a:ext cx="11821584" cy="6581775"/>
          </a:xfrm>
          <a:prstGeom prst="rect">
            <a:avLst/>
          </a:prstGeom>
          <a:solidFill>
            <a:schemeClr val="bg1">
              <a:alpha val="50000"/>
            </a:schemeClr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it-IT" sz="1800"/>
          </a:p>
        </p:txBody>
      </p:sp>
      <p:sp>
        <p:nvSpPr>
          <p:cNvPr id="26627" name="Rectangle 3"/>
          <p:cNvSpPr>
            <a:spLocks noGrp="1" noChangeArrowheads="1"/>
          </p:cNvSpPr>
          <p:nvPr>
            <p:ph type="title"/>
            <p:custDataLst>
              <p:tags r:id="rId13"/>
            </p:custDataLst>
          </p:nvPr>
        </p:nvSpPr>
        <p:spPr bwMode="auto">
          <a:xfrm>
            <a:off x="607485" y="274638"/>
            <a:ext cx="10968567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26628" name="Rectangle 4"/>
          <p:cNvSpPr>
            <a:spLocks noGrp="1" noChangeArrowheads="1"/>
          </p:cNvSpPr>
          <p:nvPr>
            <p:ph type="body" idx="1"/>
            <p:custDataLst>
              <p:tags r:id="rId14"/>
            </p:custDataLst>
          </p:nvPr>
        </p:nvSpPr>
        <p:spPr bwMode="auto">
          <a:xfrm>
            <a:off x="607485" y="1600201"/>
            <a:ext cx="10968567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26629" name="Rectangle 5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609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26630" name="Rectangle 6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4165600" y="6245225"/>
            <a:ext cx="3860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26631" name="Rectangle 7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737600" y="6245225"/>
            <a:ext cx="28448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5BD8C48-532E-4694-B584-E4F39413630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318179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buClr>
          <a:schemeClr val="tx1"/>
        </a:buClr>
        <a:defRPr sz="3200">
          <a:solidFill>
            <a:schemeClr val="tx1"/>
          </a:solidFill>
          <a:latin typeface="Arial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2pPr>
      <a:lvl3pPr marL="1143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3pPr>
      <a:lvl4pPr marL="1600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4pPr>
      <a:lvl5pPr marL="20574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5pPr>
      <a:lvl6pPr marL="25146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6pPr>
      <a:lvl7pPr marL="29718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7pPr>
      <a:lvl8pPr marL="34290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8pPr>
      <a:lvl9pPr marL="388620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Char char="•"/>
        <a:defRPr sz="2400">
          <a:solidFill>
            <a:schemeClr val="tx1"/>
          </a:solidFill>
          <a:latin typeface="+mn-lt"/>
        </a:defRPr>
      </a:lvl9pPr>
    </p:bodyStyle>
    <p:otherStyle>
      <a:defPPr>
        <a:defRPr lang="it-IT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8" name="Group 7"/>
          <p:cNvGrpSpPr/>
          <p:nvPr/>
        </p:nvGrpSpPr>
        <p:grpSpPr>
          <a:xfrm>
            <a:off x="0" y="0"/>
            <a:ext cx="12192000" cy="6858000"/>
            <a:chOff x="0" y="0"/>
            <a:chExt cx="12192000" cy="6858000"/>
          </a:xfrm>
        </p:grpSpPr>
        <p:sp>
          <p:nvSpPr>
            <p:cNvPr id="7" name="Rectangle 6"/>
            <p:cNvSpPr/>
            <p:nvPr/>
          </p:nvSpPr>
          <p:spPr>
            <a:xfrm>
              <a:off x="0" y="0"/>
              <a:ext cx="12192000" cy="6858000"/>
            </a:xfrm>
            <a:prstGeom prst="rect">
              <a:avLst/>
            </a:prstGeom>
            <a:blipFill>
              <a:blip r:embed="rId19">
                <a:duotone>
                  <a:schemeClr val="dk2">
                    <a:shade val="69000"/>
                    <a:hueMod val="91000"/>
                    <a:satMod val="164000"/>
                    <a:lumMod val="74000"/>
                  </a:schemeClr>
                  <a:schemeClr val="dk2">
                    <a:hueMod val="124000"/>
                    <a:satMod val="140000"/>
                    <a:lumMod val="142000"/>
                  </a:schemeClr>
                </a:duotone>
              </a:blip>
              <a:stretch>
                <a:fillRect/>
              </a:stretch>
            </a:blip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Oval 12"/>
            <p:cNvSpPr/>
            <p:nvPr/>
          </p:nvSpPr>
          <p:spPr>
            <a:xfrm>
              <a:off x="0" y="2667000"/>
              <a:ext cx="4191000" cy="41910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1000"/>
                  </a:schemeClr>
                </a:gs>
                <a:gs pos="75000">
                  <a:schemeClr val="accent5">
                    <a:alpha val="0"/>
                  </a:schemeClr>
                </a:gs>
                <a:gs pos="36000">
                  <a:schemeClr val="accent5">
                    <a:alpha val="10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Oval 14"/>
            <p:cNvSpPr/>
            <p:nvPr/>
          </p:nvSpPr>
          <p:spPr>
            <a:xfrm>
              <a:off x="0" y="2895600"/>
              <a:ext cx="2362200" cy="2362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8000"/>
                  </a:schemeClr>
                </a:gs>
                <a:gs pos="72000">
                  <a:schemeClr val="accent5">
                    <a:alpha val="0"/>
                  </a:schemeClr>
                </a:gs>
                <a:gs pos="36000">
                  <a:schemeClr val="accent5">
                    <a:alpha val="8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8" name="Oval 17"/>
            <p:cNvSpPr/>
            <p:nvPr/>
          </p:nvSpPr>
          <p:spPr>
            <a:xfrm>
              <a:off x="8609012" y="5867400"/>
              <a:ext cx="990600" cy="9906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66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Oval 15"/>
            <p:cNvSpPr/>
            <p:nvPr/>
          </p:nvSpPr>
          <p:spPr>
            <a:xfrm>
              <a:off x="8609012" y="1676400"/>
              <a:ext cx="2819400" cy="28194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7000"/>
                  </a:schemeClr>
                </a:gs>
                <a:gs pos="69000">
                  <a:schemeClr val="accent5">
                    <a:alpha val="0"/>
                  </a:schemeClr>
                </a:gs>
                <a:gs pos="36000">
                  <a:schemeClr val="accent5">
                    <a:alpha val="6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7" name="Oval 16"/>
            <p:cNvSpPr/>
            <p:nvPr/>
          </p:nvSpPr>
          <p:spPr>
            <a:xfrm>
              <a:off x="7999412" y="8464"/>
              <a:ext cx="1600200" cy="1600200"/>
            </a:xfrm>
            <a:prstGeom prst="ellipse">
              <a:avLst/>
            </a:prstGeom>
            <a:gradFill flip="none" rotWithShape="1">
              <a:gsLst>
                <a:gs pos="0">
                  <a:schemeClr val="accent5">
                    <a:alpha val="14000"/>
                  </a:schemeClr>
                </a:gs>
                <a:gs pos="73000">
                  <a:schemeClr val="accent5">
                    <a:alpha val="0"/>
                  </a:schemeClr>
                </a:gs>
                <a:gs pos="36000">
                  <a:schemeClr val="accent5">
                    <a:alpha val="7000"/>
                  </a:schemeClr>
                </a:gs>
              </a:gsLst>
              <a:path path="circle">
                <a:fillToRect l="50000" t="50000" r="50000" b="50000"/>
              </a:path>
              <a:tileRect/>
            </a:gra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20" name="Freeform 5"/>
            <p:cNvSpPr/>
            <p:nvPr/>
          </p:nvSpPr>
          <p:spPr bwMode="gray">
            <a:xfrm rot="21010068">
              <a:off x="8490951" y="1797517"/>
              <a:ext cx="3299407" cy="440924"/>
            </a:xfrm>
            <a:custGeom>
              <a:avLst/>
              <a:gdLst/>
              <a:ahLst/>
              <a:cxnLst/>
              <a:rect l="l" t="t" r="r" b="b"/>
              <a:pathLst>
                <a:path w="10000" h="5291">
                  <a:moveTo>
                    <a:pt x="85" y="2532"/>
                  </a:moveTo>
                  <a:cubicBezTo>
                    <a:pt x="1736" y="3911"/>
                    <a:pt x="7524" y="5298"/>
                    <a:pt x="9958" y="5291"/>
                  </a:cubicBezTo>
                  <a:cubicBezTo>
                    <a:pt x="9989" y="1958"/>
                    <a:pt x="9969" y="3333"/>
                    <a:pt x="10000" y="0"/>
                  </a:cubicBezTo>
                  <a:lnTo>
                    <a:pt x="10000" y="0"/>
                  </a:lnTo>
                  <a:lnTo>
                    <a:pt x="9667" y="204"/>
                  </a:lnTo>
                  <a:lnTo>
                    <a:pt x="9334" y="400"/>
                  </a:lnTo>
                  <a:lnTo>
                    <a:pt x="9001" y="590"/>
                  </a:lnTo>
                  <a:lnTo>
                    <a:pt x="8667" y="753"/>
                  </a:lnTo>
                  <a:lnTo>
                    <a:pt x="8333" y="917"/>
                  </a:lnTo>
                  <a:lnTo>
                    <a:pt x="7999" y="1071"/>
                  </a:lnTo>
                  <a:lnTo>
                    <a:pt x="7669" y="1202"/>
                  </a:lnTo>
                  <a:lnTo>
                    <a:pt x="7333" y="1325"/>
                  </a:lnTo>
                  <a:lnTo>
                    <a:pt x="7000" y="1440"/>
                  </a:lnTo>
                  <a:lnTo>
                    <a:pt x="6673" y="1538"/>
                  </a:lnTo>
                  <a:lnTo>
                    <a:pt x="6340" y="1636"/>
                  </a:lnTo>
                  <a:lnTo>
                    <a:pt x="6013" y="1719"/>
                  </a:lnTo>
                  <a:lnTo>
                    <a:pt x="5686" y="1784"/>
                  </a:lnTo>
                  <a:lnTo>
                    <a:pt x="5359" y="1850"/>
                  </a:lnTo>
                  <a:lnTo>
                    <a:pt x="5036" y="1906"/>
                  </a:lnTo>
                  <a:lnTo>
                    <a:pt x="4717" y="1948"/>
                  </a:lnTo>
                  <a:lnTo>
                    <a:pt x="4396" y="1980"/>
                  </a:lnTo>
                  <a:lnTo>
                    <a:pt x="4079" y="2013"/>
                  </a:lnTo>
                  <a:lnTo>
                    <a:pt x="3766" y="2029"/>
                  </a:lnTo>
                  <a:lnTo>
                    <a:pt x="3454" y="2046"/>
                  </a:lnTo>
                  <a:lnTo>
                    <a:pt x="3145" y="2053"/>
                  </a:lnTo>
                  <a:lnTo>
                    <a:pt x="2839" y="2046"/>
                  </a:lnTo>
                  <a:lnTo>
                    <a:pt x="2537" y="2046"/>
                  </a:lnTo>
                  <a:lnTo>
                    <a:pt x="2238" y="2029"/>
                  </a:lnTo>
                  <a:lnTo>
                    <a:pt x="1943" y="2004"/>
                  </a:lnTo>
                  <a:lnTo>
                    <a:pt x="1653" y="1980"/>
                  </a:lnTo>
                  <a:lnTo>
                    <a:pt x="1368" y="1955"/>
                  </a:lnTo>
                  <a:lnTo>
                    <a:pt x="1085" y="1915"/>
                  </a:lnTo>
                  <a:lnTo>
                    <a:pt x="806" y="1873"/>
                  </a:lnTo>
                  <a:lnTo>
                    <a:pt x="533" y="1833"/>
                  </a:lnTo>
                  <a:lnTo>
                    <a:pt x="0" y="1726"/>
                  </a:lnTo>
                  <a:cubicBezTo>
                    <a:pt x="28" y="1995"/>
                    <a:pt x="57" y="2263"/>
                    <a:pt x="85" y="2532"/>
                  </a:cubicBezTo>
                  <a:close/>
                </a:path>
              </a:pathLst>
            </a:custGeom>
            <a:solidFill>
              <a:schemeClr val="bg1">
                <a:alpha val="20000"/>
              </a:schemeClr>
            </a:solidFill>
            <a:ln>
              <a:noFill/>
            </a:ln>
          </p:spPr>
        </p:sp>
        <p:sp>
          <p:nvSpPr>
            <p:cNvPr id="19" name="Freeform 5"/>
            <p:cNvSpPr/>
            <p:nvPr/>
          </p:nvSpPr>
          <p:spPr bwMode="gray">
            <a:xfrm>
              <a:off x="459506" y="1866405"/>
              <a:ext cx="11277600" cy="4533900"/>
            </a:xfrm>
            <a:custGeom>
              <a:avLst/>
              <a:gdLst/>
              <a:ahLst/>
              <a:cxnLst/>
              <a:rect l="0" t="0" r="r" b="b"/>
              <a:pathLst>
                <a:path w="7104" h="2856">
                  <a:moveTo>
                    <a:pt x="0" y="0"/>
                  </a:moveTo>
                  <a:lnTo>
                    <a:pt x="0" y="2856"/>
                  </a:lnTo>
                  <a:lnTo>
                    <a:pt x="7104" y="2856"/>
                  </a:lnTo>
                  <a:lnTo>
                    <a:pt x="7104" y="1"/>
                  </a:lnTo>
                  <a:lnTo>
                    <a:pt x="7104" y="1"/>
                  </a:lnTo>
                  <a:lnTo>
                    <a:pt x="6943" y="26"/>
                  </a:lnTo>
                  <a:lnTo>
                    <a:pt x="6782" y="50"/>
                  </a:lnTo>
                  <a:lnTo>
                    <a:pt x="6621" y="73"/>
                  </a:lnTo>
                  <a:lnTo>
                    <a:pt x="6459" y="93"/>
                  </a:lnTo>
                  <a:lnTo>
                    <a:pt x="6298" y="113"/>
                  </a:lnTo>
                  <a:lnTo>
                    <a:pt x="6136" y="132"/>
                  </a:lnTo>
                  <a:lnTo>
                    <a:pt x="5976" y="148"/>
                  </a:lnTo>
                  <a:lnTo>
                    <a:pt x="5814" y="163"/>
                  </a:lnTo>
                  <a:lnTo>
                    <a:pt x="5653" y="177"/>
                  </a:lnTo>
                  <a:lnTo>
                    <a:pt x="5494" y="189"/>
                  </a:lnTo>
                  <a:lnTo>
                    <a:pt x="5334" y="201"/>
                  </a:lnTo>
                  <a:lnTo>
                    <a:pt x="5175" y="211"/>
                  </a:lnTo>
                  <a:lnTo>
                    <a:pt x="5017" y="219"/>
                  </a:lnTo>
                  <a:lnTo>
                    <a:pt x="4859" y="227"/>
                  </a:lnTo>
                  <a:lnTo>
                    <a:pt x="4703" y="234"/>
                  </a:lnTo>
                  <a:lnTo>
                    <a:pt x="4548" y="239"/>
                  </a:lnTo>
                  <a:lnTo>
                    <a:pt x="4393" y="243"/>
                  </a:lnTo>
                  <a:lnTo>
                    <a:pt x="4240" y="247"/>
                  </a:lnTo>
                  <a:lnTo>
                    <a:pt x="4088" y="249"/>
                  </a:lnTo>
                  <a:lnTo>
                    <a:pt x="3937" y="251"/>
                  </a:lnTo>
                  <a:lnTo>
                    <a:pt x="3788" y="252"/>
                  </a:lnTo>
                  <a:lnTo>
                    <a:pt x="3640" y="251"/>
                  </a:lnTo>
                  <a:lnTo>
                    <a:pt x="3494" y="251"/>
                  </a:lnTo>
                  <a:lnTo>
                    <a:pt x="3349" y="249"/>
                  </a:lnTo>
                  <a:lnTo>
                    <a:pt x="3207" y="246"/>
                  </a:lnTo>
                  <a:lnTo>
                    <a:pt x="3066" y="243"/>
                  </a:lnTo>
                  <a:lnTo>
                    <a:pt x="2928" y="240"/>
                  </a:lnTo>
                  <a:lnTo>
                    <a:pt x="2791" y="235"/>
                  </a:lnTo>
                  <a:lnTo>
                    <a:pt x="2656" y="230"/>
                  </a:lnTo>
                  <a:lnTo>
                    <a:pt x="2524" y="225"/>
                  </a:lnTo>
                  <a:lnTo>
                    <a:pt x="2266" y="212"/>
                  </a:lnTo>
                  <a:lnTo>
                    <a:pt x="2019" y="198"/>
                  </a:lnTo>
                  <a:lnTo>
                    <a:pt x="1782" y="183"/>
                  </a:lnTo>
                  <a:lnTo>
                    <a:pt x="1557" y="167"/>
                  </a:lnTo>
                  <a:lnTo>
                    <a:pt x="1343" y="150"/>
                  </a:lnTo>
                  <a:lnTo>
                    <a:pt x="1144" y="132"/>
                  </a:lnTo>
                  <a:lnTo>
                    <a:pt x="957" y="114"/>
                  </a:lnTo>
                  <a:lnTo>
                    <a:pt x="785" y="96"/>
                  </a:lnTo>
                  <a:lnTo>
                    <a:pt x="627" y="79"/>
                  </a:lnTo>
                  <a:lnTo>
                    <a:pt x="487" y="63"/>
                  </a:lnTo>
                  <a:lnTo>
                    <a:pt x="361" y="48"/>
                  </a:lnTo>
                  <a:lnTo>
                    <a:pt x="254" y="35"/>
                  </a:lnTo>
                  <a:lnTo>
                    <a:pt x="165" y="23"/>
                  </a:lnTo>
                  <a:lnTo>
                    <a:pt x="42" y="6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  <p:sp>
          <p:nvSpPr>
            <p:cNvPr id="14" name="Freeform 5"/>
            <p:cNvSpPr>
              <a:spLocks noEditPoints="1"/>
            </p:cNvSpPr>
            <p:nvPr/>
          </p:nvSpPr>
          <p:spPr bwMode="gray">
            <a:xfrm>
              <a:off x="0" y="1587"/>
              <a:ext cx="12192000" cy="6856413"/>
            </a:xfrm>
            <a:custGeom>
              <a:avLst/>
              <a:gdLst/>
              <a:ahLst/>
              <a:cxnLst/>
              <a:rect l="0" t="0" r="r" b="b"/>
              <a:pathLst>
                <a:path w="15356" h="8638">
                  <a:moveTo>
                    <a:pt x="0" y="0"/>
                  </a:moveTo>
                  <a:lnTo>
                    <a:pt x="0" y="8638"/>
                  </a:lnTo>
                  <a:lnTo>
                    <a:pt x="15356" y="8638"/>
                  </a:lnTo>
                  <a:lnTo>
                    <a:pt x="15356" y="0"/>
                  </a:lnTo>
                  <a:lnTo>
                    <a:pt x="0" y="0"/>
                  </a:lnTo>
                  <a:close/>
                  <a:moveTo>
                    <a:pt x="14748" y="8038"/>
                  </a:moveTo>
                  <a:lnTo>
                    <a:pt x="600" y="8038"/>
                  </a:lnTo>
                  <a:lnTo>
                    <a:pt x="600" y="592"/>
                  </a:lnTo>
                  <a:lnTo>
                    <a:pt x="14748" y="592"/>
                  </a:lnTo>
                  <a:lnTo>
                    <a:pt x="14748" y="8038"/>
                  </a:lnTo>
                  <a:close/>
                </a:path>
              </a:pathLst>
            </a:custGeom>
            <a:solidFill>
              <a:schemeClr val="bg1"/>
            </a:solidFill>
            <a:ln>
              <a:noFill/>
            </a:ln>
          </p:spPr>
        </p: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 bwMode="gray">
          <a:xfrm>
            <a:off x="1154954" y="973668"/>
            <a:ext cx="8761413" cy="706964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2603500"/>
            <a:ext cx="8761413" cy="34163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653104" y="6391838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b="1" i="0">
                <a:solidFill>
                  <a:schemeClr val="accent1"/>
                </a:solidFill>
              </a:defRPr>
            </a:lvl1pPr>
          </a:lstStyle>
          <a:p>
            <a:fld id="{369CFBA8-13D5-40D2-9E47-3088D3EA6873}" type="datetimeFigureOut">
              <a:rPr lang="bg-BG" smtClean="0"/>
              <a:t>23.5.2017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561110" y="6391838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 b="1" i="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21" name="Rectangle 20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 bwMode="gray"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bg1"/>
                </a:solidFill>
              </a:defRPr>
            </a:lvl1pPr>
          </a:lstStyle>
          <a:p>
            <a:fld id="{E8DAD4FE-8184-45C9-A79D-B0F25213F666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602502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58" r:id="rId1"/>
    <p:sldLayoutId id="2147483859" r:id="rId2"/>
    <p:sldLayoutId id="2147483860" r:id="rId3"/>
    <p:sldLayoutId id="2147483861" r:id="rId4"/>
    <p:sldLayoutId id="2147483862" r:id="rId5"/>
    <p:sldLayoutId id="2147483863" r:id="rId6"/>
    <p:sldLayoutId id="2147483864" r:id="rId7"/>
    <p:sldLayoutId id="2147483865" r:id="rId8"/>
    <p:sldLayoutId id="2147483866" r:id="rId9"/>
    <p:sldLayoutId id="2147483867" r:id="rId10"/>
    <p:sldLayoutId id="2147483868" r:id="rId11"/>
    <p:sldLayoutId id="2147483869" r:id="rId12"/>
    <p:sldLayoutId id="2147483870" r:id="rId13"/>
    <p:sldLayoutId id="2147483871" r:id="rId14"/>
    <p:sldLayoutId id="2147483872" r:id="rId15"/>
    <p:sldLayoutId id="2147483873" r:id="rId16"/>
    <p:sldLayoutId id="2147483874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b="0" i="0" kern="1200">
          <a:solidFill>
            <a:schemeClr val="bg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200" b="0" i="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3.xml"/><Relationship Id="rId4" Type="http://schemas.openxmlformats.org/officeDocument/2006/relationships/audio" Target="../media/audio1.wav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9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4.xml"/><Relationship Id="rId4" Type="http://schemas.openxmlformats.org/officeDocument/2006/relationships/audio" Target="../media/audio1.wav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audio" Target="../media/audio1.wav"/><Relationship Id="rId2" Type="http://schemas.openxmlformats.org/officeDocument/2006/relationships/audio" Target="../media/audio1.wav"/><Relationship Id="rId1" Type="http://schemas.openxmlformats.org/officeDocument/2006/relationships/slideLayout" Target="../slideLayouts/slideLayout24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>
            <a:normAutofit fontScale="90000"/>
          </a:bodyPr>
          <a:lstStyle/>
          <a:p>
            <a:r>
              <a:rPr lang="it-IT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Наблюдения върху антонимията в старобългарски език </a:t>
            </a:r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/>
            </a:r>
            <a:b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</a:br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(</a:t>
            </a:r>
            <a:r>
              <a:rPr lang="bg-BG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по</a:t>
            </a:r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материал от </a:t>
            </a:r>
            <a:r>
              <a:rPr lang="it-IT" sz="4000" b="1" i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Богословие</a:t>
            </a:r>
            <a:r>
              <a:rPr lang="it-IT" sz="4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 на Йоан Екзарх)</a:t>
            </a:r>
            <a:r>
              <a:rPr lang="bg-BG" sz="4000" dirty="0" smtClean="0"/>
              <a:t/>
            </a:r>
            <a:br>
              <a:rPr lang="bg-BG" sz="4000" dirty="0" smtClean="0"/>
            </a:br>
            <a:endParaRPr lang="bg-BG" sz="4000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bg-BG" b="1" dirty="0"/>
              <a:t>Татяна Илиева</a:t>
            </a:r>
            <a:endParaRPr lang="bg-BG" dirty="0"/>
          </a:p>
          <a:p>
            <a:r>
              <a:rPr lang="bg-BG" dirty="0"/>
              <a:t>Кирило-Методиевски научен център – БАН</a:t>
            </a:r>
          </a:p>
        </p:txBody>
      </p:sp>
    </p:spTree>
    <p:extLst>
      <p:ext uri="{BB962C8B-B14F-4D97-AF65-F5344CB8AC3E}">
        <p14:creationId xmlns:p14="http://schemas.microsoft.com/office/powerpoint/2010/main" val="83259710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/>
              <a:t>Антонимни контексти със значение ‚взаимно изключване на противоположности‘. </a:t>
            </a:r>
            <a:endParaRPr lang="bg-B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bg-BG" dirty="0" smtClean="0"/>
              <a:t>Синтактична </a:t>
            </a:r>
            <a:r>
              <a:rPr lang="bg-BG" dirty="0"/>
              <a:t>конструкция ‘</a:t>
            </a:r>
            <a:r>
              <a:rPr lang="it-IT" dirty="0"/>
              <a:t>X</a:t>
            </a:r>
            <a:r>
              <a:rPr lang="bg-BG" dirty="0"/>
              <a:t> или </a:t>
            </a:r>
            <a:r>
              <a:rPr lang="it-IT" dirty="0"/>
              <a:t>Y</a:t>
            </a:r>
            <a:r>
              <a:rPr lang="bg-BG" dirty="0" smtClean="0"/>
              <a:t>’</a:t>
            </a:r>
          </a:p>
          <a:p>
            <a:pPr marL="0" indent="0">
              <a:buNone/>
            </a:pPr>
            <a:r>
              <a:rPr lang="bg-BG" dirty="0" smtClean="0"/>
              <a:t>Свързващи съюзи: </a:t>
            </a:r>
            <a:r>
              <a:rPr lang="bg-BG" dirty="0" smtClean="0">
                <a:latin typeface="CyrillicaOchrid10U" panose="020B0604020202020204" pitchFamily="34" charset="0"/>
              </a:rPr>
              <a:t>или, </a:t>
            </a:r>
            <a:r>
              <a:rPr lang="bg-BG" dirty="0">
                <a:latin typeface="CyrillicaOchrid10U" panose="020B0604020202020204" pitchFamily="34" charset="0"/>
              </a:rPr>
              <a:t>или...или, любо...любо, овъ...овъ </a:t>
            </a:r>
            <a:r>
              <a:rPr lang="bg-BG" dirty="0"/>
              <a:t>и др</a:t>
            </a:r>
            <a:r>
              <a:rPr lang="bg-BG" dirty="0" smtClean="0"/>
              <a:t>.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Все соущьство </a:t>
            </a:r>
            <a:r>
              <a:rPr lang="bg-BG" i="1" dirty="0">
                <a:latin typeface="CyrillicaOchrid10U" panose="020B0604020202020204" pitchFamily="34" charset="0"/>
              </a:rPr>
              <a:t>или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зъдано</a:t>
            </a:r>
            <a:r>
              <a:rPr lang="bg-BG" dirty="0">
                <a:latin typeface="CyrillicaOchrid10U" panose="020B0604020202020204" pitchFamily="34" charset="0"/>
              </a:rPr>
              <a:t> есть </a:t>
            </a:r>
            <a:r>
              <a:rPr lang="bg-BG" i="1" dirty="0">
                <a:latin typeface="CyrillicaOchrid10U" panose="020B0604020202020204" pitchFamily="34" charset="0"/>
              </a:rPr>
              <a:t>или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нездано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25б </a:t>
            </a:r>
            <a:endParaRPr lang="bg-BG" dirty="0" smtClean="0"/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Въ насъ бо есть </a:t>
            </a:r>
            <a:r>
              <a:rPr lang="bg-BG" i="1" dirty="0">
                <a:latin typeface="CyrillicaOchrid10U" panose="020B0604020202020204" pitchFamily="34" charset="0"/>
              </a:rPr>
              <a:t>любо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приѩти</a:t>
            </a:r>
            <a:r>
              <a:rPr lang="bg-BG" dirty="0">
                <a:latin typeface="CyrillicaOchrid10U" panose="020B0604020202020204" pitchFamily="34" charset="0"/>
              </a:rPr>
              <a:t> въложение, </a:t>
            </a:r>
            <a:r>
              <a:rPr lang="bg-BG" i="1" dirty="0">
                <a:latin typeface="CyrillicaOchrid10U" panose="020B0604020202020204" pitchFamily="34" charset="0"/>
              </a:rPr>
              <a:t>любо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не приѩти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118а </a:t>
            </a:r>
            <a:endParaRPr lang="bg-BG" dirty="0" smtClean="0"/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Ѿ ѥдиного съгрѣза сътворити </a:t>
            </a:r>
            <a:r>
              <a:rPr lang="bg-BG" i="1" dirty="0">
                <a:latin typeface="CyrillicaOchrid10U" panose="020B0604020202020204" pitchFamily="34" charset="0"/>
              </a:rPr>
              <a:t>ѡвъ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на чьсть</a:t>
            </a:r>
            <a:r>
              <a:rPr lang="bg-BG" dirty="0">
                <a:latin typeface="CyrillicaOchrid10U" panose="020B0604020202020204" pitchFamily="34" charset="0"/>
              </a:rPr>
              <a:t> оудъ, </a:t>
            </a:r>
            <a:r>
              <a:rPr lang="bg-BG" i="1" dirty="0">
                <a:latin typeface="CyrillicaOchrid10U" panose="020B0604020202020204" pitchFamily="34" charset="0"/>
              </a:rPr>
              <a:t>ѡвъ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на бещьствье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314а </a:t>
            </a:r>
            <a:endParaRPr lang="bg-BG" dirty="0" smtClean="0"/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Сладостии </a:t>
            </a:r>
            <a:r>
              <a:rPr lang="bg-BG" i="1" dirty="0">
                <a:latin typeface="CyrillicaOchrid10U" panose="020B0604020202020204" pitchFamily="34" charset="0"/>
              </a:rPr>
              <a:t>овы</a:t>
            </a:r>
            <a:r>
              <a:rPr lang="bg-BG" dirty="0">
                <a:latin typeface="CyrillicaOchrid10U" panose="020B0604020202020204" pitchFamily="34" charset="0"/>
              </a:rPr>
              <a:t> соуть </a:t>
            </a:r>
            <a:r>
              <a:rPr lang="bg-BG" u="sng" dirty="0">
                <a:latin typeface="CyrillicaOchrid10U" panose="020B0604020202020204" pitchFamily="34" charset="0"/>
              </a:rPr>
              <a:t>дшьныꙗ</a:t>
            </a:r>
            <a:r>
              <a:rPr lang="bg-BG" dirty="0">
                <a:latin typeface="CyrillicaOchrid10U" panose="020B0604020202020204" pitchFamily="34" charset="0"/>
              </a:rPr>
              <a:t>, а </a:t>
            </a:r>
            <a:r>
              <a:rPr lang="bg-BG" i="1" dirty="0">
                <a:latin typeface="CyrillicaOchrid10U" panose="020B0604020202020204" pitchFamily="34" charset="0"/>
              </a:rPr>
              <a:t>дроугыꙗ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плътьныꙗ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 smtClean="0"/>
              <a:t>185а</a:t>
            </a:r>
          </a:p>
          <a:p>
            <a:pPr marL="0" indent="0">
              <a:buNone/>
            </a:pPr>
            <a:r>
              <a:rPr lang="bg-BG" dirty="0">
                <a:sym typeface="Symbol" panose="05050102010706020507" pitchFamily="18" charset="2"/>
              </a:rPr>
              <a:t></a:t>
            </a:r>
            <a:r>
              <a:rPr lang="bg-BG" dirty="0">
                <a:latin typeface="CyrillicaOchrid10U" panose="020B0604020202020204" pitchFamily="34" charset="0"/>
              </a:rPr>
              <a:t>Звѣзда</a:t>
            </a:r>
            <a:r>
              <a:rPr lang="bg-BG" dirty="0"/>
              <a:t>, бел. Т.И.</a:t>
            </a:r>
            <a:r>
              <a:rPr lang="bg-BG" dirty="0">
                <a:sym typeface="Symbol" panose="05050102010706020507" pitchFamily="18" charset="2"/>
              </a:rPr>
              <a:t></a:t>
            </a:r>
            <a:r>
              <a:rPr lang="bg-BG" dirty="0"/>
              <a:t> </a:t>
            </a:r>
            <a:r>
              <a:rPr lang="bg-BG" i="1" dirty="0">
                <a:latin typeface="CyrillicaOchrid10U" panose="020B0604020202020204" pitchFamily="34" charset="0"/>
              </a:rPr>
              <a:t>овъгда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съкрываше сꙗ</a:t>
            </a:r>
            <a:r>
              <a:rPr lang="bg-BG" dirty="0">
                <a:latin typeface="CyrillicaOchrid10U" panose="020B0604020202020204" pitchFamily="34" charset="0"/>
              </a:rPr>
              <a:t>, </a:t>
            </a:r>
            <a:r>
              <a:rPr lang="bg-BG" i="1" dirty="0">
                <a:latin typeface="CyrillicaOchrid10U" panose="020B0604020202020204" pitchFamily="34" charset="0"/>
              </a:rPr>
              <a:t>овъгда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ѩвлꙗаше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143а</a:t>
            </a:r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1269598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Антонимни контексти, изразяващи семантично отношение на </a:t>
            </a:r>
            <a:r>
              <a:rPr lang="bg-BG" dirty="0" smtClean="0"/>
              <a:t>изчерпателност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Синтактична конструкция ‘от </a:t>
            </a:r>
            <a:r>
              <a:rPr lang="it-IT" dirty="0"/>
              <a:t>X</a:t>
            </a:r>
            <a:r>
              <a:rPr lang="bg-BG" dirty="0"/>
              <a:t> до </a:t>
            </a:r>
            <a:r>
              <a:rPr lang="it-IT" dirty="0"/>
              <a:t>Y</a:t>
            </a:r>
            <a:r>
              <a:rPr lang="bg-BG" dirty="0"/>
              <a:t>’/‘от </a:t>
            </a:r>
            <a:r>
              <a:rPr lang="it-IT" dirty="0"/>
              <a:t>X</a:t>
            </a:r>
            <a:r>
              <a:rPr lang="bg-BG" dirty="0"/>
              <a:t> към </a:t>
            </a:r>
            <a:r>
              <a:rPr lang="it-IT" dirty="0"/>
              <a:t>Y</a:t>
            </a:r>
            <a:r>
              <a:rPr lang="bg-BG" dirty="0"/>
              <a:t>’</a:t>
            </a:r>
          </a:p>
          <a:p>
            <a:pPr marL="0" indent="0">
              <a:buNone/>
            </a:pPr>
            <a:r>
              <a:rPr lang="bg-BG" i="1" dirty="0">
                <a:latin typeface="CyrillicaOchrid10U" panose="020B0604020202020204" pitchFamily="34" charset="0"/>
              </a:rPr>
              <a:t>Отъ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полунощия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на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полудьне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143б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Ꙗкоже млънии изидеть </a:t>
            </a:r>
            <a:r>
              <a:rPr lang="bg-BG" i="1" dirty="0">
                <a:latin typeface="CyrillicaOchrid10U" panose="020B0604020202020204" pitchFamily="34" charset="0"/>
              </a:rPr>
              <a:t>ѿ </a:t>
            </a:r>
            <a:r>
              <a:rPr lang="bg-BG" u="sng" dirty="0">
                <a:latin typeface="CyrillicaOchrid10U" panose="020B0604020202020204" pitchFamily="34" charset="0"/>
              </a:rPr>
              <a:t>въстока</a:t>
            </a:r>
            <a:r>
              <a:rPr lang="bg-BG" dirty="0">
                <a:latin typeface="CyrillicaOchrid10U" panose="020B0604020202020204" pitchFamily="34" charset="0"/>
              </a:rPr>
              <a:t> и достигнеть </a:t>
            </a:r>
            <a:r>
              <a:rPr lang="bg-BG" i="1" dirty="0">
                <a:latin typeface="CyrillicaOchrid10U" panose="020B0604020202020204" pitchFamily="34" charset="0"/>
              </a:rPr>
              <a:t>до </a:t>
            </a:r>
            <a:r>
              <a:rPr lang="bg-BG" u="sng" dirty="0">
                <a:latin typeface="CyrillicaOchrid10U" panose="020B0604020202020204" pitchFamily="34" charset="0"/>
              </a:rPr>
              <a:t>запада</a:t>
            </a:r>
            <a:r>
              <a:rPr lang="bg-BG" dirty="0">
                <a:latin typeface="CyrillicaOchrid10U" panose="020B0604020202020204" pitchFamily="34" charset="0"/>
              </a:rPr>
              <a:t>, такоже боудеть приходъ сна члча </a:t>
            </a:r>
            <a:r>
              <a:rPr lang="bg-BG" dirty="0"/>
              <a:t>259а</a:t>
            </a:r>
          </a:p>
          <a:p>
            <a:pPr marL="0" indent="0">
              <a:buNone/>
            </a:pPr>
            <a:endParaRPr lang="bg-BG" dirty="0" smtClean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0666722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Антонимни контексти за сравнение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Синтактична конструкция ‘повече </a:t>
            </a:r>
            <a:r>
              <a:rPr lang="it-IT" dirty="0"/>
              <a:t>X</a:t>
            </a:r>
            <a:r>
              <a:rPr lang="bg-BG" dirty="0"/>
              <a:t>, отколкото </a:t>
            </a:r>
            <a:r>
              <a:rPr lang="it-IT" dirty="0"/>
              <a:t>Y</a:t>
            </a:r>
            <a:r>
              <a:rPr lang="bg-BG" dirty="0"/>
              <a:t>’ 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неженьство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женьства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чьстьнѣѥ </a:t>
            </a:r>
            <a:r>
              <a:rPr lang="bg-BG" dirty="0"/>
              <a:t>335б. 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Съшьствие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паче</a:t>
            </a:r>
            <a:r>
              <a:rPr lang="bg-BG" dirty="0">
                <a:latin typeface="CyrillicaOchrid10U" panose="020B0604020202020204" pitchFamily="34" charset="0"/>
              </a:rPr>
              <a:t> ꙗвлꙗеть, </a:t>
            </a:r>
            <a:r>
              <a:rPr lang="bg-BG" i="1" dirty="0">
                <a:latin typeface="CyrillicaOchrid10U" panose="020B0604020202020204" pitchFamily="34" charset="0"/>
              </a:rPr>
              <a:t>а не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соущьство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132а </a:t>
            </a:r>
            <a:endParaRPr lang="bg-B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it-IT" dirty="0"/>
              <a:t>Синтактична конструкция</a:t>
            </a:r>
            <a:r>
              <a:rPr lang="it-IT" i="1" dirty="0"/>
              <a:t> ‘както X, така Y’ </a:t>
            </a:r>
            <a:endParaRPr lang="bg-BG" i="1" dirty="0" smtClean="0"/>
          </a:p>
          <a:p>
            <a:pPr marL="0" indent="0">
              <a:buNone/>
            </a:pPr>
            <a:r>
              <a:rPr lang="it-IT" u="sng" dirty="0">
                <a:latin typeface="CyrillicaOchrid10U" panose="020B0604020202020204" pitchFamily="34" charset="0"/>
              </a:rPr>
              <a:t>Благость</a:t>
            </a:r>
            <a:r>
              <a:rPr lang="it-IT" dirty="0">
                <a:latin typeface="CyrillicaOchrid10U" panose="020B0604020202020204" pitchFamily="34" charset="0"/>
              </a:rPr>
              <a:t> </a:t>
            </a:r>
            <a:r>
              <a:rPr lang="it-IT" u="dbl" dirty="0">
                <a:latin typeface="CyrillicaOchrid10U" panose="020B0604020202020204" pitchFamily="34" charset="0"/>
              </a:rPr>
              <a:t>свѣтъ</a:t>
            </a:r>
            <a:r>
              <a:rPr lang="it-IT" dirty="0">
                <a:latin typeface="CyrillicaOchrid10U" panose="020B0604020202020204" pitchFamily="34" charset="0"/>
              </a:rPr>
              <a:t> есть разоумьнъ </a:t>
            </a:r>
            <a:r>
              <a:rPr lang="it-IT" i="1" dirty="0">
                <a:latin typeface="CyrillicaOchrid10U" panose="020B0604020202020204" pitchFamily="34" charset="0"/>
              </a:rPr>
              <a:t>такоже</a:t>
            </a:r>
            <a:r>
              <a:rPr lang="it-IT" dirty="0">
                <a:latin typeface="CyrillicaOchrid10U" panose="020B0604020202020204" pitchFamily="34" charset="0"/>
              </a:rPr>
              <a:t> и </a:t>
            </a:r>
            <a:r>
              <a:rPr lang="it-IT" u="sng" dirty="0">
                <a:latin typeface="CyrillicaOchrid10U" panose="020B0604020202020204" pitchFamily="34" charset="0"/>
              </a:rPr>
              <a:t>зъло</a:t>
            </a:r>
            <a:r>
              <a:rPr lang="it-IT" dirty="0">
                <a:latin typeface="CyrillicaOchrid10U" panose="020B0604020202020204" pitchFamily="34" charset="0"/>
              </a:rPr>
              <a:t> </a:t>
            </a:r>
            <a:r>
              <a:rPr lang="it-IT" u="dbl" dirty="0">
                <a:latin typeface="CyrillicaOchrid10U" panose="020B0604020202020204" pitchFamily="34" charset="0"/>
              </a:rPr>
              <a:t>тьма</a:t>
            </a:r>
            <a:r>
              <a:rPr lang="it-IT" dirty="0">
                <a:latin typeface="CyrillicaOchrid10U" panose="020B0604020202020204" pitchFamily="34" charset="0"/>
              </a:rPr>
              <a:t> есть разоумьнаꙗ </a:t>
            </a:r>
            <a:r>
              <a:rPr lang="it-IT" dirty="0"/>
              <a:t>116а </a:t>
            </a:r>
            <a:endParaRPr lang="bg-BG" dirty="0" smtClean="0"/>
          </a:p>
          <a:p>
            <a:pPr marL="0" indent="0">
              <a:buNone/>
            </a:pPr>
            <a:r>
              <a:rPr lang="bg-BG" i="1" dirty="0" smtClean="0">
                <a:latin typeface="CyrillicaOchrid10U" panose="020B0604020202020204" pitchFamily="34" charset="0"/>
              </a:rPr>
              <a:t>Ꙗкоже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dirty="0">
                <a:latin typeface="CyrillicaOchrid10U" panose="020B0604020202020204" pitchFamily="34" charset="0"/>
              </a:rPr>
              <a:t>си плъть </a:t>
            </a:r>
            <a:r>
              <a:rPr lang="bg-BG" u="sng" dirty="0">
                <a:latin typeface="CyrillicaOchrid10U" panose="020B0604020202020204" pitchFamily="34" charset="0"/>
              </a:rPr>
              <a:t>въшьдъшиѧ</a:t>
            </a:r>
            <a:r>
              <a:rPr lang="bg-BG" dirty="0">
                <a:latin typeface="CyrillicaOchrid10U" panose="020B0604020202020204" pitchFamily="34" charset="0"/>
              </a:rPr>
              <a:t> на нбса съ небсъ </a:t>
            </a:r>
            <a:r>
              <a:rPr lang="bg-BG" u="sng" dirty="0">
                <a:latin typeface="CyrillicaOchrid10U" panose="020B0604020202020204" pitchFamily="34" charset="0"/>
              </a:rPr>
              <a:t>съходить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269б </a:t>
            </a:r>
            <a:endParaRPr lang="bg-BG" dirty="0" smtClean="0"/>
          </a:p>
          <a:p>
            <a:pPr marL="0" indent="0">
              <a:buNone/>
            </a:pPr>
            <a:r>
              <a:rPr lang="bg-BG" i="1" dirty="0">
                <a:latin typeface="CyrillicaOchrid10U" panose="020B0604020202020204" pitchFamily="34" charset="0"/>
              </a:rPr>
              <a:t>Н</a:t>
            </a:r>
            <a:r>
              <a:rPr lang="bg-BG" dirty="0">
                <a:latin typeface="CyrillicaOchrid10U" panose="020B0604020202020204" pitchFamily="34" charset="0"/>
              </a:rPr>
              <a:t>е бо есть</a:t>
            </a:r>
            <a:r>
              <a:rPr lang="bg-BG" i="1" dirty="0">
                <a:latin typeface="CyrillicaOchrid10U" panose="020B0604020202020204" pitchFamily="34" charset="0"/>
              </a:rPr>
              <a:t> ино</a:t>
            </a:r>
            <a:r>
              <a:rPr lang="bg-BG" dirty="0">
                <a:latin typeface="CyrillicaOchrid10U" panose="020B0604020202020204" pitchFamily="34" charset="0"/>
              </a:rPr>
              <a:t> ничтоже </a:t>
            </a:r>
            <a:r>
              <a:rPr lang="bg-BG" u="sng" dirty="0">
                <a:latin typeface="CyrillicaOchrid10U" panose="020B0604020202020204" pitchFamily="34" charset="0"/>
              </a:rPr>
              <a:t>зло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развѣ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добра</a:t>
            </a:r>
            <a:r>
              <a:rPr lang="bg-BG" dirty="0">
                <a:latin typeface="CyrillicaOchrid10U" panose="020B0604020202020204" pitchFamily="34" charset="0"/>
              </a:rPr>
              <a:t> лишенье </a:t>
            </a:r>
            <a:r>
              <a:rPr lang="bg-BG" dirty="0"/>
              <a:t>115б.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8548664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it-IT" dirty="0"/>
              <a:t>Антонимни контексти,</a:t>
            </a:r>
            <a:r>
              <a:rPr lang="it-IT" b="1" i="1" dirty="0"/>
              <a:t> </a:t>
            </a:r>
            <a:r>
              <a:rPr lang="it-IT" dirty="0"/>
              <a:t>изразяващи отношение на превращение, преминаване от една противоположност в </a:t>
            </a:r>
            <a:r>
              <a:rPr lang="it-IT" dirty="0" smtClean="0"/>
              <a:t>друга</a:t>
            </a:r>
            <a:endParaRPr lang="bg-B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Синтактична конструкция </a:t>
            </a:r>
            <a:r>
              <a:rPr lang="bg-BG" i="1" dirty="0"/>
              <a:t>‘от X в Y’/ ‘бидейки X, става Y’</a:t>
            </a:r>
            <a:r>
              <a:rPr lang="bg-BG" dirty="0"/>
              <a:t>:</a:t>
            </a:r>
          </a:p>
          <a:p>
            <a:pPr marL="0" indent="0">
              <a:buNone/>
            </a:pPr>
            <a:r>
              <a:rPr lang="bg-BG" dirty="0" smtClean="0">
                <a:latin typeface="CyrillicaOchrid10U" panose="020B0604020202020204" pitchFamily="34" charset="0"/>
              </a:rPr>
              <a:t>Възврати </a:t>
            </a:r>
            <a:r>
              <a:rPr lang="bg-BG" dirty="0">
                <a:latin typeface="CyrillicaOchrid10U" panose="020B0604020202020204" pitchFamily="34" charset="0"/>
              </a:rPr>
              <a:t>ся </a:t>
            </a:r>
            <a:r>
              <a:rPr lang="bg-BG" i="1" dirty="0">
                <a:latin typeface="CyrillicaOchrid10U" panose="020B0604020202020204" pitchFamily="34" charset="0"/>
              </a:rPr>
              <a:t>ѿ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небытьꙗ</a:t>
            </a:r>
            <a:r>
              <a:rPr lang="bg-BG" dirty="0">
                <a:latin typeface="CyrillicaOchrid10U" panose="020B0604020202020204" pitchFamily="34" charset="0"/>
              </a:rPr>
              <a:t> оць </a:t>
            </a:r>
            <a:r>
              <a:rPr lang="bg-BG" i="1" dirty="0">
                <a:latin typeface="CyrillicaOchrid10U" panose="020B0604020202020204" pitchFamily="34" charset="0"/>
              </a:rPr>
              <a:t>въ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бытиѥ</a:t>
            </a:r>
            <a:r>
              <a:rPr lang="bg-BG" dirty="0">
                <a:latin typeface="CyrillicaOchrid10U" panose="020B0604020202020204" pitchFamily="34" charset="0"/>
              </a:rPr>
              <a:t> оцю </a:t>
            </a:r>
            <a:r>
              <a:rPr lang="bg-BG" dirty="0" smtClean="0"/>
              <a:t>53б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И </a:t>
            </a:r>
            <a:r>
              <a:rPr lang="bg-BG" u="sng" dirty="0">
                <a:latin typeface="CyrillicaOchrid10U" panose="020B0604020202020204" pitchFamily="34" charset="0"/>
              </a:rPr>
              <a:t>страстьнъ</a:t>
            </a:r>
            <a:r>
              <a:rPr lang="bg-BG" dirty="0">
                <a:latin typeface="CyrillicaOchrid10U" panose="020B0604020202020204" pitchFamily="34" charset="0"/>
              </a:rPr>
              <a:t> бы</a:t>
            </a:r>
            <a:r>
              <a:rPr lang="it-IT" dirty="0">
                <a:latin typeface="CyrillicaOchrid10U" panose="020B0604020202020204" pitchFamily="34" charset="0"/>
                <a:sym typeface="Symbol" panose="05050102010706020507" pitchFamily="18" charset="2"/>
              </a:rPr>
              <a:t></a:t>
            </a:r>
            <a:r>
              <a:rPr lang="bg-BG" dirty="0">
                <a:latin typeface="CyrillicaOchrid10U" panose="020B0604020202020204" pitchFamily="34" charset="0"/>
              </a:rPr>
              <a:t>с</a:t>
            </a:r>
            <a:r>
              <a:rPr lang="it-IT" dirty="0">
                <a:latin typeface="CyrillicaOchrid10U" panose="020B0604020202020204" pitchFamily="34" charset="0"/>
                <a:sym typeface="Symbol" panose="05050102010706020507" pitchFamily="18" charset="2"/>
              </a:rPr>
              <a:t></a:t>
            </a:r>
            <a:r>
              <a:rPr lang="it-IT" dirty="0">
                <a:latin typeface="CyrillicaOchrid10U" panose="020B0604020202020204" pitchFamily="34" charset="0"/>
              </a:rPr>
              <a:t> </a:t>
            </a:r>
            <a:r>
              <a:rPr lang="bg-BG" u="dbl" dirty="0">
                <a:latin typeface="CyrillicaOchrid10U" panose="020B0604020202020204" pitchFamily="34" charset="0"/>
              </a:rPr>
              <a:t>бестрастьнъ</a:t>
            </a:r>
            <a:r>
              <a:rPr lang="bg-BG" dirty="0">
                <a:latin typeface="CyrillicaOchrid10U" panose="020B0604020202020204" pitchFamily="34" charset="0"/>
              </a:rPr>
              <a:t> бывъ </a:t>
            </a:r>
            <a:r>
              <a:rPr lang="bg-BG" u="dbl" dirty="0">
                <a:latin typeface="CyrillicaOchrid10U" panose="020B0604020202020204" pitchFamily="34" charset="0"/>
              </a:rPr>
              <a:t>съмрьтьнъ</a:t>
            </a:r>
            <a:r>
              <a:rPr lang="bg-BG" dirty="0">
                <a:latin typeface="CyrillicaOchrid10U" panose="020B0604020202020204" pitchFamily="34" charset="0"/>
              </a:rPr>
              <a:t> бывъ </a:t>
            </a:r>
            <a:r>
              <a:rPr lang="bg-BG" u="dbl" dirty="0">
                <a:latin typeface="CyrillicaOchrid10U" panose="020B0604020202020204" pitchFamily="34" charset="0"/>
              </a:rPr>
              <a:t>бесъмрьтьныи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220а </a:t>
            </a:r>
            <a:endParaRPr lang="bg-BG" dirty="0" smtClean="0"/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Отъ прьсти земьныя </a:t>
            </a:r>
            <a:r>
              <a:rPr lang="bg-BG" u="sng" dirty="0">
                <a:latin typeface="CyrillicaOchrid10U" panose="020B0604020202020204" pitchFamily="34" charset="0"/>
              </a:rPr>
              <a:t>сѥ съставивъ</a:t>
            </a:r>
            <a:r>
              <a:rPr lang="bg-BG" dirty="0">
                <a:latin typeface="CyrillicaOchrid10U" panose="020B0604020202020204" pitchFamily="34" charset="0"/>
              </a:rPr>
              <a:t> пакы </a:t>
            </a:r>
            <a:r>
              <a:rPr lang="bg-BG" u="sng" dirty="0">
                <a:latin typeface="CyrillicaOchrid10U" panose="020B0604020202020204" pitchFamily="34" charset="0"/>
              </a:rPr>
              <a:t>расыпавъше ся</a:t>
            </a:r>
            <a:r>
              <a:rPr lang="bg-BG" dirty="0">
                <a:latin typeface="CyrillicaOchrid10U" panose="020B0604020202020204" pitchFamily="34" charset="0"/>
              </a:rPr>
              <a:t> и обращьше въ землю ѿ неѩже възѧти по творьчоу отъвѣтоу пакы </a:t>
            </a:r>
            <a:r>
              <a:rPr lang="bg-BG" u="sng" dirty="0">
                <a:latin typeface="CyrillicaOchrid10U" panose="020B0604020202020204" pitchFamily="34" charset="0"/>
              </a:rPr>
              <a:t>въставити сꙗ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344а </a:t>
            </a:r>
          </a:p>
          <a:p>
            <a:pPr>
              <a:buFont typeface="Wingdings" panose="05000000000000000000" pitchFamily="2" charset="2"/>
              <a:buChar char="ü"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66583209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Антонимни контексти, в които антонимите встъпват в субектно-обектни отношения. </a:t>
            </a:r>
            <a:endParaRPr lang="bg-B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bg-BG" dirty="0" smtClean="0"/>
              <a:t>Синтактична </a:t>
            </a:r>
            <a:r>
              <a:rPr lang="bg-BG" dirty="0"/>
              <a:t>конструкция</a:t>
            </a:r>
            <a:r>
              <a:rPr lang="bg-BG" i="1" dirty="0"/>
              <a:t> ‘</a:t>
            </a:r>
            <a:r>
              <a:rPr lang="it-IT" i="1" dirty="0"/>
              <a:t>X R Y</a:t>
            </a:r>
            <a:r>
              <a:rPr lang="bg-BG" i="1" dirty="0"/>
              <a:t>’</a:t>
            </a:r>
            <a:r>
              <a:rPr lang="bg-BG" dirty="0"/>
              <a:t>, където с </a:t>
            </a:r>
            <a:r>
              <a:rPr lang="it-IT" dirty="0"/>
              <a:t>R</a:t>
            </a:r>
            <a:r>
              <a:rPr lang="bg-BG" dirty="0"/>
              <a:t> се означава подчинителна връзка: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Тако бо оубо сътребить сꙗ въ </a:t>
            </a:r>
            <a:r>
              <a:rPr lang="bg-BG" u="sng" dirty="0">
                <a:latin typeface="CyrillicaOchrid10U" panose="020B0604020202020204" pitchFamily="34" charset="0"/>
              </a:rPr>
              <a:t>охоудѣниѥ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величьство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44б. </a:t>
            </a:r>
          </a:p>
          <a:p>
            <a:pPr marL="0" indent="0">
              <a:buNone/>
            </a:pPr>
            <a:r>
              <a:rPr lang="bg-BG" u="sng" dirty="0" smtClean="0">
                <a:latin typeface="CyrillicaOchrid10U" panose="020B0604020202020204" pitchFamily="34" charset="0"/>
              </a:rPr>
              <a:t>Съложениѥ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dirty="0">
                <a:latin typeface="CyrillicaOchrid10U" panose="020B0604020202020204" pitchFamily="34" charset="0"/>
              </a:rPr>
              <a:t>бо ѥсть начало </a:t>
            </a:r>
            <a:r>
              <a:rPr lang="bg-BG" u="sng" dirty="0">
                <a:latin typeface="CyrillicaOchrid10U" panose="020B0604020202020204" pitchFamily="34" charset="0"/>
              </a:rPr>
              <a:t>растоуплению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75б. 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Видима</a:t>
            </a:r>
            <a:r>
              <a:rPr lang="bg-BG" dirty="0">
                <a:latin typeface="CyrillicaOchrid10U" panose="020B0604020202020204" pitchFamily="34" charset="0"/>
              </a:rPr>
              <a:t> прикладения </a:t>
            </a:r>
            <a:r>
              <a:rPr lang="bg-BG" u="sng" dirty="0">
                <a:latin typeface="CyrillicaOchrid10U" panose="020B0604020202020204" pitchFamily="34" charset="0"/>
              </a:rPr>
              <a:t>разоумьныихъ</a:t>
            </a:r>
            <a:r>
              <a:rPr lang="bg-BG" dirty="0">
                <a:latin typeface="CyrillicaOchrid10U" panose="020B0604020202020204" pitchFamily="34" charset="0"/>
              </a:rPr>
              <a:t> соуть </a:t>
            </a:r>
            <a:r>
              <a:rPr lang="bg-BG" dirty="0"/>
              <a:t>243б.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Трѣбѣ есть вѣдѣти ꙗко </a:t>
            </a:r>
            <a:r>
              <a:rPr lang="bg-BG" u="sng" dirty="0">
                <a:latin typeface="CyrillicaOchrid10U" panose="020B0604020202020204" pitchFamily="34" charset="0"/>
              </a:rPr>
              <a:t>словесьноѥ</a:t>
            </a:r>
            <a:r>
              <a:rPr lang="bg-BG" dirty="0">
                <a:latin typeface="CyrillicaOchrid10U" panose="020B0604020202020204" pitchFamily="34" charset="0"/>
              </a:rPr>
              <a:t> ѥстьствъмь обладаетъ </a:t>
            </a:r>
            <a:r>
              <a:rPr lang="bg-BG" u="sng" dirty="0">
                <a:latin typeface="CyrillicaOchrid10U" panose="020B0604020202020204" pitchFamily="34" charset="0"/>
              </a:rPr>
              <a:t>бесловесьныимь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183а.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615379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Антонимни контексти с пояснително значение. </a:t>
            </a:r>
            <a:endParaRPr lang="bg-BG" dirty="0" smtClean="0"/>
          </a:p>
          <a:p>
            <a:pPr>
              <a:buFont typeface="Wingdings" panose="05000000000000000000" pitchFamily="2" charset="2"/>
              <a:buChar char="ü"/>
            </a:pPr>
            <a:r>
              <a:rPr lang="bg-BG" dirty="0" smtClean="0"/>
              <a:t>Синтактична </a:t>
            </a:r>
            <a:r>
              <a:rPr lang="bg-BG" dirty="0"/>
              <a:t>конструкция</a:t>
            </a:r>
            <a:r>
              <a:rPr lang="bg-BG" i="1" dirty="0"/>
              <a:t> ‘</a:t>
            </a:r>
            <a:r>
              <a:rPr lang="it-IT" i="1" dirty="0"/>
              <a:t>X</a:t>
            </a:r>
            <a:r>
              <a:rPr lang="bg-BG" i="1" dirty="0"/>
              <a:t>, защото не </a:t>
            </a:r>
            <a:r>
              <a:rPr lang="it-IT" i="1" dirty="0"/>
              <a:t>Y</a:t>
            </a:r>
            <a:r>
              <a:rPr lang="bg-BG" i="1" dirty="0"/>
              <a:t>/ не </a:t>
            </a:r>
            <a:r>
              <a:rPr lang="it-IT" i="1" dirty="0"/>
              <a:t>X</a:t>
            </a:r>
            <a:r>
              <a:rPr lang="bg-BG" i="1" dirty="0"/>
              <a:t>, защото </a:t>
            </a:r>
            <a:r>
              <a:rPr lang="it-IT" i="1" dirty="0"/>
              <a:t>Y</a:t>
            </a:r>
            <a:r>
              <a:rPr lang="bg-BG" i="1" dirty="0" smtClean="0"/>
              <a:t>’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Никътоже </a:t>
            </a:r>
            <a:r>
              <a:rPr lang="bg-BG" u="sng" dirty="0">
                <a:latin typeface="CyrillicaOchrid10U" panose="020B0604020202020204" pitchFamily="34" charset="0"/>
              </a:rPr>
              <a:t>дшьна</a:t>
            </a:r>
            <a:r>
              <a:rPr lang="bg-BG" dirty="0">
                <a:latin typeface="CyrillicaOchrid10U" panose="020B0604020202020204" pitchFamily="34" charset="0"/>
              </a:rPr>
              <a:t> нбса или свѣтильникы да не помышлꙗеть. </a:t>
            </a:r>
            <a:r>
              <a:rPr lang="bg-BG" u="sng" dirty="0">
                <a:latin typeface="CyrillicaOchrid10U" panose="020B0604020202020204" pitchFamily="34" charset="0"/>
              </a:rPr>
              <a:t>Бездоушьни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бо</a:t>
            </a:r>
            <a:r>
              <a:rPr lang="bg-BG" dirty="0">
                <a:latin typeface="CyrillicaOchrid10U" panose="020B0604020202020204" pitchFamily="34" charset="0"/>
              </a:rPr>
              <a:t> соуть </a:t>
            </a:r>
            <a:r>
              <a:rPr lang="bg-BG" dirty="0"/>
              <a:t>129а.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Не сии </a:t>
            </a:r>
            <a:r>
              <a:rPr lang="bg-BG" u="sng" dirty="0">
                <a:latin typeface="CyrillicaOchrid10U" panose="020B0604020202020204" pitchFamily="34" charset="0"/>
              </a:rPr>
              <a:t>мрьтви</a:t>
            </a:r>
            <a:r>
              <a:rPr lang="bg-BG" dirty="0">
                <a:latin typeface="CyrillicaOchrid10U" panose="020B0604020202020204" pitchFamily="34" charset="0"/>
              </a:rPr>
              <a:t>, </a:t>
            </a:r>
            <a:r>
              <a:rPr lang="bg-BG" i="1" dirty="0">
                <a:latin typeface="CyrillicaOchrid10U" panose="020B0604020202020204" pitchFamily="34" charset="0"/>
              </a:rPr>
              <a:t>понеже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саможиви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295а.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Без вѣры</a:t>
            </a:r>
            <a:r>
              <a:rPr lang="bg-BG" dirty="0">
                <a:latin typeface="CyrillicaOchrid10U" panose="020B0604020202020204" pitchFamily="34" charset="0"/>
              </a:rPr>
              <a:t> бо немощьно спсти сꙗ, </a:t>
            </a:r>
            <a:r>
              <a:rPr lang="bg-BG" u="sng" dirty="0">
                <a:latin typeface="CyrillicaOchrid10U" panose="020B0604020202020204" pitchFamily="34" charset="0"/>
              </a:rPr>
              <a:t>вѣрою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бо</a:t>
            </a:r>
            <a:r>
              <a:rPr lang="bg-BG" dirty="0">
                <a:latin typeface="CyrillicaOchrid10U" panose="020B0604020202020204" pitchFamily="34" charset="0"/>
              </a:rPr>
              <a:t> и всячьскаꙗ и дховьная състоꙗть сꙗ </a:t>
            </a:r>
            <a:r>
              <a:rPr lang="bg-BG" dirty="0"/>
              <a:t>250а</a:t>
            </a:r>
            <a:r>
              <a:rPr lang="bg-BG" dirty="0" smtClean="0"/>
              <a:t>.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Въ нощи, въ нѭже сꙗ преда, </a:t>
            </a:r>
            <a:r>
              <a:rPr lang="bg-BG" u="sng" dirty="0">
                <a:latin typeface="CyrillicaOchrid10U" panose="020B0604020202020204" pitchFamily="34" charset="0"/>
              </a:rPr>
              <a:t>завѣтъ новъ</a:t>
            </a:r>
            <a:r>
              <a:rPr lang="bg-BG" dirty="0">
                <a:latin typeface="CyrillicaOchrid10U" panose="020B0604020202020204" pitchFamily="34" charset="0"/>
              </a:rPr>
              <a:t> положи стыимъ своимъ оученикомъ и апостоломъ и тѣм и всѣми вѣроующиïми къ немоу. На горьници стыѩ оубо и преславьныѩ сионъ ветъхыи великъ днь съ оученикы своими ѣдь и съконьчавъ </a:t>
            </a:r>
            <a:r>
              <a:rPr lang="bg-BG" u="sng" dirty="0">
                <a:latin typeface="CyrillicaOchrid10U" panose="020B0604020202020204" pitchFamily="34" charset="0"/>
              </a:rPr>
              <a:t>ветъхыи завѣтъ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264б 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84714154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lvl="0"/>
            <a:r>
              <a:rPr lang="bg-BG" dirty="0"/>
              <a:t>Фигуративно (оксиморонно) съчетаване на логически изключващи се противоположни понятия (антитези), което създава контрастна изразителност на тяхната образност, парадокси.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Тъчью же божьство непостоупьно непостоупомь все постоупьно творꙗ. </a:t>
            </a:r>
            <a:r>
              <a:rPr lang="bg-BG" dirty="0"/>
              <a:t>33а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Ꙗкоже тьмоу рекоуще ѡ бозѣ не тьмоу разоумѣваѥмъ, нъ ꙗко нѣсть свѣтъ, нъ надъ свѣтъмь ... свѣтъ есть не бо есть тьма. </a:t>
            </a:r>
            <a:r>
              <a:rPr lang="bg-BG" dirty="0"/>
              <a:t>35б.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Бесъмѣса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dbl" dirty="0">
                <a:latin typeface="CyrillicaOchrid10U" panose="020B0604020202020204" pitchFamily="34" charset="0"/>
              </a:rPr>
              <a:t>единены</a:t>
            </a:r>
            <a:r>
              <a:rPr lang="bg-BG" dirty="0">
                <a:latin typeface="CyrillicaOchrid10U" panose="020B0604020202020204" pitchFamily="34" charset="0"/>
              </a:rPr>
              <a:t> и </a:t>
            </a:r>
            <a:r>
              <a:rPr lang="bg-BG" u="sng" dirty="0">
                <a:latin typeface="CyrillicaOchrid10U" panose="020B0604020202020204" pitchFamily="34" charset="0"/>
              </a:rPr>
              <a:t>без разхода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dbl" dirty="0">
                <a:latin typeface="CyrillicaOchrid10U" panose="020B0604020202020204" pitchFamily="34" charset="0"/>
              </a:rPr>
              <a:t>разлоучаемы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51а.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Неѿлоучими ѿлоучаеми </a:t>
            </a:r>
            <a:r>
              <a:rPr lang="bg-BG" dirty="0"/>
              <a:t>73а.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Недѣльно бо въ дѣльнѣхъ </a:t>
            </a:r>
            <a:r>
              <a:rPr lang="bg-BG" dirty="0"/>
              <a:t>82а.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Животьна съмьрть </a:t>
            </a:r>
            <a:r>
              <a:rPr lang="bg-BG" dirty="0"/>
              <a:t>298а.</a:t>
            </a:r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14007296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Заключение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 smtClean="0"/>
              <a:t>Изнесеният тук обилен материал от един единствен средновековен паметник свидетелства за добре развита парадигматика и </a:t>
            </a:r>
            <a:r>
              <a:rPr lang="bg-BG" dirty="0"/>
              <a:t>за </a:t>
            </a:r>
            <a:r>
              <a:rPr lang="bg-BG" dirty="0" smtClean="0"/>
              <a:t>богати изказни възможности на стб. език, що се отнася до антонимията – факт, който сам по себе си е достатъчно доказателство за необходимостта от цялостно изследване на това систематично отношение в исторически план.</a:t>
            </a:r>
            <a:endParaRPr lang="bg-BG" dirty="0"/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29852182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ontent Placeholder 3"/>
          <p:cNvSpPr>
            <a:spLocks noGrp="1"/>
          </p:cNvSpPr>
          <p:nvPr>
            <p:ph idx="4294967295"/>
          </p:nvPr>
        </p:nvSpPr>
        <p:spPr>
          <a:xfrm>
            <a:off x="0" y="1954924"/>
            <a:ext cx="12044855" cy="4064876"/>
          </a:xfrm>
        </p:spPr>
        <p:txBody>
          <a:bodyPr>
            <a:normAutofit/>
          </a:bodyPr>
          <a:lstStyle/>
          <a:p>
            <a:pPr marL="0" indent="0" algn="ctr">
              <a:buNone/>
            </a:pPr>
            <a:r>
              <a:rPr lang="bg-BG" sz="44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КРАЙ</a:t>
            </a:r>
            <a:endParaRPr lang="bg-BG" sz="4400" b="1" dirty="0" smtClean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</p:spTree>
    <p:extLst>
      <p:ext uri="{BB962C8B-B14F-4D97-AF65-F5344CB8AC3E}">
        <p14:creationId xmlns:p14="http://schemas.microsoft.com/office/powerpoint/2010/main" val="30219873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Резюме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В доклада се </a:t>
            </a:r>
            <a:r>
              <a:rPr lang="bg-BG" dirty="0"/>
              <a:t>анализира антонимията в старобългарски език върху материал от </a:t>
            </a:r>
            <a:r>
              <a:rPr lang="bg-BG" i="1" dirty="0"/>
              <a:t>Богословие</a:t>
            </a:r>
            <a:r>
              <a:rPr lang="bg-BG" dirty="0"/>
              <a:t> на Йоан Екзарх от гледна точка на синтагматиката. Направена е класификация според различни критерии на т. нар. антонимни контексти – типови синтактични конструкции, в чийто състав влизат антоними. Чрез множество илюстративни примери </a:t>
            </a:r>
            <a:r>
              <a:rPr lang="bg-BG" dirty="0" smtClean="0"/>
              <a:t>е </a:t>
            </a:r>
            <a:r>
              <a:rPr lang="bg-BG" dirty="0"/>
              <a:t>представено богатството на асоциативните връзки между превод и подложка, разкрити са изказните възможности на новоизграждащия се старобългарски книжовен език, показан е творческият подход на Йоан Екзарх към преводаческата дейност, който не подражава изкуствено на чуждите модели, а ги използва съзидателно за разширяване изразните средства на сама по себе си добре развитата и многообразна парадигматика на стб. език.</a:t>
            </a:r>
          </a:p>
          <a:p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16804976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Определение за антонимен контекст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 smtClean="0"/>
              <a:t>Типови </a:t>
            </a:r>
            <a:r>
              <a:rPr lang="bg-BG" dirty="0"/>
              <a:t>синтактични конструкции</a:t>
            </a:r>
            <a:r>
              <a:rPr lang="bg-BG" dirty="0" smtClean="0"/>
              <a:t>, </a:t>
            </a:r>
            <a:r>
              <a:rPr lang="bg-BG" dirty="0"/>
              <a:t>в които думата се употребява заедно със своя антоним и непосредствено му се противопоставя, се наричат </a:t>
            </a:r>
            <a:r>
              <a:rPr lang="bg-BG" dirty="0" smtClean="0"/>
              <a:t>антонимни. В</a:t>
            </a:r>
            <a:r>
              <a:rPr lang="it-IT" dirty="0" smtClean="0"/>
              <a:t> </a:t>
            </a:r>
            <a:r>
              <a:rPr lang="bg-BG" dirty="0" smtClean="0"/>
              <a:t>тях</a:t>
            </a:r>
            <a:r>
              <a:rPr lang="it-IT" dirty="0" smtClean="0"/>
              <a:t> </a:t>
            </a:r>
            <a:r>
              <a:rPr lang="it-IT" dirty="0"/>
              <a:t>спецификата на значението на антонимите, състояща се в наличие на общи и противоположни семи, се проявява в синтагматиката по своеобразен начин</a:t>
            </a:r>
            <a:r>
              <a:rPr lang="bg-BG" dirty="0"/>
              <a:t> – у</a:t>
            </a:r>
            <a:r>
              <a:rPr lang="it-IT" dirty="0"/>
              <a:t>потребените съвместно антоними влизат в с</a:t>
            </a:r>
            <a:r>
              <a:rPr lang="bg-BG" dirty="0"/>
              <a:t>мислов</a:t>
            </a:r>
            <a:r>
              <a:rPr lang="it-IT" dirty="0"/>
              <a:t>и отношения, обусловени от противоположните им семи.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3360737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Класификация на антонимните контексти</a:t>
            </a:r>
            <a:endParaRPr lang="bg-BG" b="1" dirty="0"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54954" y="2603500"/>
            <a:ext cx="8825659" cy="3608114"/>
          </a:xfrm>
        </p:spPr>
        <p:txBody>
          <a:bodyPr>
            <a:noAutofit/>
          </a:bodyPr>
          <a:lstStyle/>
          <a:p>
            <a:r>
              <a:rPr lang="bg-BG" dirty="0" smtClean="0"/>
              <a:t>Според </a:t>
            </a:r>
            <a:r>
              <a:rPr lang="bg-BG" dirty="0"/>
              <a:t>характера на връзката между участващите в състава им антоними: съединителни, противопоставителни, разделителни и т.н</a:t>
            </a:r>
            <a:r>
              <a:rPr lang="bg-BG" dirty="0" smtClean="0"/>
              <a:t>.;</a:t>
            </a:r>
          </a:p>
          <a:p>
            <a:r>
              <a:rPr lang="bg-BG" dirty="0"/>
              <a:t>според граматическата принадлежност на антонимизиращите се думи: субстантивни, </a:t>
            </a:r>
            <a:r>
              <a:rPr lang="bg-BG" dirty="0" smtClean="0"/>
              <a:t>адективни, </a:t>
            </a:r>
            <a:r>
              <a:rPr lang="bg-BG" dirty="0"/>
              <a:t>местоименни, глаголни, адвербиални, препозиционални</a:t>
            </a:r>
            <a:r>
              <a:rPr lang="bg-BG" dirty="0" smtClean="0"/>
              <a:t>;</a:t>
            </a:r>
          </a:p>
          <a:p>
            <a:r>
              <a:rPr lang="bg-BG" dirty="0"/>
              <a:t>според синтактичната функция на семантичните опоненти: подложни, атрибутивни, </a:t>
            </a:r>
            <a:r>
              <a:rPr lang="bg-BG" dirty="0" smtClean="0"/>
              <a:t>сказуемни, </a:t>
            </a:r>
            <a:r>
              <a:rPr lang="bg-BG" dirty="0"/>
              <a:t>обектни, обстоятелствени; </a:t>
            </a:r>
            <a:r>
              <a:rPr lang="bg-BG" dirty="0" smtClean="0"/>
              <a:t> </a:t>
            </a:r>
          </a:p>
          <a:p>
            <a:r>
              <a:rPr lang="bg-BG" dirty="0"/>
              <a:t>според фразовия строеж: </a:t>
            </a:r>
            <a:r>
              <a:rPr lang="bg-BG" dirty="0" smtClean="0"/>
              <a:t>прости и сложни;</a:t>
            </a:r>
          </a:p>
          <a:p>
            <a:r>
              <a:rPr lang="bg-BG" dirty="0"/>
              <a:t>според линейното разположение на участващите в състава им антоними: контактни </a:t>
            </a:r>
            <a:r>
              <a:rPr lang="bg-BG" dirty="0" smtClean="0"/>
              <a:t>и дистантни;</a:t>
            </a:r>
          </a:p>
          <a:p>
            <a:r>
              <a:rPr lang="bg-BG" dirty="0"/>
              <a:t>според текстовия отрязък, който обемат: на ниво изречение (фразови) и на ниво абзац.</a:t>
            </a:r>
          </a:p>
        </p:txBody>
      </p:sp>
    </p:spTree>
    <p:extLst>
      <p:ext uri="{BB962C8B-B14F-4D97-AF65-F5344CB8AC3E}">
        <p14:creationId xmlns:p14="http://schemas.microsoft.com/office/powerpoint/2010/main" val="34978606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</a:t>
            </a:r>
            <a:r>
              <a:rPr lang="bg-BG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антонимни контексти според характера на връзката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>
              <a:lnSpc>
                <a:spcPct val="100000"/>
              </a:lnSpc>
            </a:pPr>
            <a:r>
              <a:rPr lang="bg-BG" dirty="0"/>
              <a:t>Антонимни контексти със значение ‘съединение на противоположности</a:t>
            </a:r>
            <a:r>
              <a:rPr lang="bg-BG" dirty="0" smtClean="0"/>
              <a:t>’</a:t>
            </a:r>
          </a:p>
          <a:p>
            <a:pPr>
              <a:lnSpc>
                <a:spcPct val="100000"/>
              </a:lnSpc>
              <a:buFont typeface="Wingdings" panose="05000000000000000000" pitchFamily="2" charset="2"/>
              <a:buChar char="ü"/>
            </a:pPr>
            <a:r>
              <a:rPr lang="bg-BG" dirty="0"/>
              <a:t>Синтактична конструкция ‘X и Y’ и нейната разновидност ‘и X, и Y</a:t>
            </a:r>
            <a:r>
              <a:rPr lang="bg-BG" dirty="0" smtClean="0"/>
              <a:t>’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bg-BG" dirty="0" smtClean="0"/>
              <a:t>Свързващи съюзи: </a:t>
            </a:r>
            <a:r>
              <a:rPr lang="bg-BG" dirty="0">
                <a:latin typeface="CyrillicaOchrid10U" panose="020B0604020202020204" pitchFamily="34" charset="0"/>
              </a:rPr>
              <a:t>и, ти, то, да, таже </a:t>
            </a:r>
            <a:r>
              <a:rPr lang="bg-BG" dirty="0"/>
              <a:t>и др</a:t>
            </a:r>
            <a:r>
              <a:rPr lang="bg-BG" dirty="0" smtClean="0"/>
              <a:t>.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bg-BG" dirty="0">
                <a:latin typeface="CyrillicaOchrid10U" panose="020B0604020202020204" pitchFamily="34" charset="0"/>
              </a:rPr>
              <a:t>Ѡ б</a:t>
            </a:r>
            <a:r>
              <a:rPr lang="bg-BG" dirty="0" smtClean="0">
                <a:latin typeface="CyrillicaOchrid10U" panose="020B0604020202020204" pitchFamily="34" charset="0"/>
              </a:rPr>
              <a:t>жьствьнѣмь </a:t>
            </a:r>
            <a:r>
              <a:rPr lang="bg-BG" u="sng" dirty="0">
                <a:latin typeface="CyrillicaOchrid10U" panose="020B0604020202020204" pitchFamily="34" charset="0"/>
              </a:rPr>
              <a:t>съвъкоупѣ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разлоуцѣ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90б </a:t>
            </a:r>
            <a:endParaRPr lang="bg-BG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bg-BG" dirty="0">
                <a:latin typeface="CyrillicaOchrid10U" panose="020B0604020202020204" pitchFamily="34" charset="0"/>
              </a:rPr>
              <a:t>Едино же бжьство </a:t>
            </a:r>
            <a:r>
              <a:rPr lang="bg-BG" u="sng" dirty="0">
                <a:latin typeface="CyrillicaOchrid10U" panose="020B0604020202020204" pitchFamily="34" charset="0"/>
              </a:rPr>
              <a:t>без начатка</a:t>
            </a:r>
            <a:r>
              <a:rPr lang="bg-BG" dirty="0">
                <a:latin typeface="CyrillicaOchrid10U" panose="020B0604020202020204" pitchFamily="34" charset="0"/>
              </a:rPr>
              <a:t> естьствъмь </a:t>
            </a:r>
            <a:r>
              <a:rPr lang="bg-BG" i="1" u="sng" dirty="0">
                <a:latin typeface="CyrillicaOchrid10U" panose="020B0604020202020204" pitchFamily="34" charset="0"/>
              </a:rPr>
              <a:t>и</a:t>
            </a:r>
            <a:r>
              <a:rPr lang="bg-BG" u="sng" dirty="0">
                <a:latin typeface="CyrillicaOchrid10U" panose="020B0604020202020204" pitchFamily="34" charset="0"/>
              </a:rPr>
              <a:t> бес коньца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128а </a:t>
            </a:r>
            <a:endParaRPr lang="bg-BG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bg-BG" dirty="0">
                <a:latin typeface="CyrillicaOchrid10U" panose="020B0604020202020204" pitchFamily="34" charset="0"/>
              </a:rPr>
              <a:t>И въ блговольствѣхъ соуть </a:t>
            </a:r>
            <a:r>
              <a:rPr lang="bg-BG" u="sng" dirty="0">
                <a:latin typeface="CyrillicaOchrid10U" panose="020B0604020202020204" pitchFamily="34" charset="0"/>
              </a:rPr>
              <a:t>больства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хоу</a:t>
            </a:r>
            <a:r>
              <a:rPr lang="bg-BG" u="sng" dirty="0">
                <a:latin typeface="CyrillicaOchrid10U" panose="020B0604020202020204" pitchFamily="34" charset="0"/>
                <a:sym typeface="Symbol" panose="05050102010706020507" pitchFamily="18" charset="2"/>
              </a:rPr>
              <a:t></a:t>
            </a:r>
            <a:r>
              <a:rPr lang="bg-BG" u="sng" dirty="0">
                <a:latin typeface="CyrillicaOchrid10U" panose="020B0604020202020204" pitchFamily="34" charset="0"/>
              </a:rPr>
              <a:t>ж</a:t>
            </a:r>
            <a:r>
              <a:rPr lang="bg-BG" u="sng" dirty="0">
                <a:latin typeface="CyrillicaOchrid10U" panose="020B0604020202020204" pitchFamily="34" charset="0"/>
                <a:sym typeface="Symbol" panose="05050102010706020507" pitchFamily="18" charset="2"/>
              </a:rPr>
              <a:t></a:t>
            </a:r>
            <a:r>
              <a:rPr lang="bg-BG" u="sng" dirty="0">
                <a:latin typeface="CyrillicaOchrid10U" panose="020B0604020202020204" pitchFamily="34" charset="0"/>
              </a:rPr>
              <a:t>дьства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335а </a:t>
            </a:r>
            <a:endParaRPr lang="bg-BG" dirty="0" smtClean="0"/>
          </a:p>
          <a:p>
            <a:pPr marL="0" indent="0">
              <a:lnSpc>
                <a:spcPct val="100000"/>
              </a:lnSpc>
              <a:buNone/>
            </a:pPr>
            <a:r>
              <a:rPr lang="bg-BG" dirty="0">
                <a:latin typeface="CyrillicaOchrid10U" panose="020B0604020202020204" pitchFamily="34" charset="0"/>
              </a:rPr>
              <a:t>кто ѥсть </a:t>
            </a:r>
            <a:r>
              <a:rPr lang="bg-BG" u="sng" dirty="0">
                <a:latin typeface="CyrillicaOchrid10U" panose="020B0604020202020204" pitchFamily="34" charset="0"/>
              </a:rPr>
              <a:t>съмѣсилъ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раздѣлилъ</a:t>
            </a:r>
            <a:r>
              <a:rPr lang="bg-BG" dirty="0">
                <a:latin typeface="CyrillicaOchrid10U" panose="020B0604020202020204" pitchFamily="34" charset="0"/>
              </a:rPr>
              <a:t>? </a:t>
            </a:r>
            <a:r>
              <a:rPr lang="bg-BG" dirty="0" smtClean="0"/>
              <a:t>29а</a:t>
            </a:r>
          </a:p>
          <a:p>
            <a:pPr marL="0" indent="0">
              <a:lnSpc>
                <a:spcPct val="100000"/>
              </a:lnSpc>
              <a:buNone/>
            </a:pPr>
            <a:r>
              <a:rPr lang="bg-BG" dirty="0">
                <a:latin typeface="CyrillicaOchrid10U" panose="020B0604020202020204" pitchFamily="34" charset="0"/>
              </a:rPr>
              <a:t>тъщить бо сꙗ </a:t>
            </a:r>
            <a:r>
              <a:rPr lang="bg-BG" u="sng" dirty="0">
                <a:latin typeface="CyrillicaOchrid10U" panose="020B0604020202020204" pitchFamily="34" charset="0"/>
              </a:rPr>
              <a:t>мокроѥ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соухоѥ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182а </a:t>
            </a:r>
          </a:p>
        </p:txBody>
      </p:sp>
    </p:spTree>
    <p:extLst>
      <p:ext uri="{BB962C8B-B14F-4D97-AF65-F5344CB8AC3E}">
        <p14:creationId xmlns:p14="http://schemas.microsoft.com/office/powerpoint/2010/main" val="406899716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g-BG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bg-BG" dirty="0" smtClean="0"/>
              <a:t>Антонимни контексти със значение ‘съединение на противоположности’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 smtClean="0"/>
              <a:t>Синтактична конструкция ‘</a:t>
            </a:r>
            <a:r>
              <a:rPr lang="it-IT" dirty="0" smtClean="0"/>
              <a:t>X </a:t>
            </a:r>
            <a:r>
              <a:rPr lang="bg-BG" smtClean="0"/>
              <a:t>с/към </a:t>
            </a:r>
            <a:r>
              <a:rPr lang="it-IT" dirty="0" smtClean="0"/>
              <a:t>Y</a:t>
            </a:r>
            <a:r>
              <a:rPr lang="bg-BG" dirty="0" smtClean="0"/>
              <a:t>’ (чрез </a:t>
            </a:r>
            <a:r>
              <a:rPr lang="it-IT" dirty="0" smtClean="0"/>
              <a:t>Sociativus</a:t>
            </a:r>
            <a:r>
              <a:rPr lang="bg-BG" dirty="0" smtClean="0"/>
              <a:t>):</a:t>
            </a:r>
          </a:p>
          <a:p>
            <a:pPr marL="0" indent="0">
              <a:buNone/>
            </a:pPr>
            <a:r>
              <a:rPr lang="bg-BG" dirty="0" smtClean="0">
                <a:latin typeface="CyrillicaOchrid10U" panose="020B0604020202020204" pitchFamily="34" charset="0"/>
              </a:rPr>
              <a:t>Коѥ бо причастьѥ </a:t>
            </a:r>
            <a:r>
              <a:rPr lang="bg-BG" u="sng" dirty="0" smtClean="0">
                <a:latin typeface="CyrillicaOchrid10U" panose="020B0604020202020204" pitchFamily="34" charset="0"/>
              </a:rPr>
              <a:t>тьмѣ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i="1" dirty="0" smtClean="0">
                <a:latin typeface="CyrillicaOchrid10U" panose="020B0604020202020204" pitchFamily="34" charset="0"/>
              </a:rPr>
              <a:t>къ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u="sng" dirty="0" smtClean="0">
                <a:latin typeface="CyrillicaOchrid10U" panose="020B0604020202020204" pitchFamily="34" charset="0"/>
              </a:rPr>
              <a:t>свѣтоу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dirty="0" smtClean="0"/>
              <a:t>233б. </a:t>
            </a:r>
          </a:p>
          <a:p>
            <a:pPr marL="0" indent="0">
              <a:buNone/>
            </a:pPr>
            <a:r>
              <a:rPr lang="bg-BG" dirty="0" smtClean="0">
                <a:latin typeface="CyrillicaOchrid10U" panose="020B0604020202020204" pitchFamily="34" charset="0"/>
              </a:rPr>
              <a:t>Не дшоу бо лишеноу плъти, нъ и </a:t>
            </a:r>
            <a:r>
              <a:rPr lang="bg-BG" u="sng" dirty="0" smtClean="0">
                <a:latin typeface="CyrillicaOchrid10U" panose="020B0604020202020204" pitchFamily="34" charset="0"/>
              </a:rPr>
              <a:t>плъти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i="1" dirty="0" smtClean="0">
                <a:latin typeface="CyrillicaOchrid10U" panose="020B0604020202020204" pitchFamily="34" charset="0"/>
              </a:rPr>
              <a:t>съ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u="sng" dirty="0" smtClean="0">
                <a:latin typeface="CyrillicaOchrid10U" panose="020B0604020202020204" pitchFamily="34" charset="0"/>
              </a:rPr>
              <a:t>дшею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dirty="0" smtClean="0"/>
              <a:t>351а 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Разновидност ‘нито </a:t>
            </a:r>
            <a:r>
              <a:rPr lang="it-IT" dirty="0"/>
              <a:t>X</a:t>
            </a:r>
            <a:r>
              <a:rPr lang="bg-BG" dirty="0"/>
              <a:t>, нито </a:t>
            </a:r>
            <a:r>
              <a:rPr lang="it-IT" dirty="0"/>
              <a:t>Y</a:t>
            </a:r>
            <a:r>
              <a:rPr lang="bg-BG" dirty="0"/>
              <a:t>’ </a:t>
            </a:r>
            <a:endParaRPr lang="bg-BG" dirty="0" smtClean="0"/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Да емоуже есть быти </a:t>
            </a:r>
            <a:r>
              <a:rPr lang="bg-BG" i="1" dirty="0">
                <a:latin typeface="CyrillicaOchrid10U" panose="020B0604020202020204" pitchFamily="34" charset="0"/>
              </a:rPr>
              <a:t>ни </a:t>
            </a:r>
            <a:r>
              <a:rPr lang="bg-BG" u="sng" dirty="0">
                <a:latin typeface="CyrillicaOchrid10U" panose="020B0604020202020204" pitchFamily="34" charset="0"/>
              </a:rPr>
              <a:t>англи</a:t>
            </a:r>
            <a:r>
              <a:rPr lang="bg-BG" dirty="0">
                <a:latin typeface="CyrillicaOchrid10U" panose="020B0604020202020204" pitchFamily="34" charset="0"/>
              </a:rPr>
              <a:t> в</a:t>
            </a:r>
            <a:r>
              <a:rPr lang="it-IT" dirty="0">
                <a:latin typeface="CyrillicaOchrid10U" panose="020B0604020202020204" pitchFamily="34" charset="0"/>
              </a:rPr>
              <a:t>ѣ</a:t>
            </a:r>
            <a:r>
              <a:rPr lang="bg-BG" dirty="0">
                <a:latin typeface="CyrillicaOchrid10U" panose="020B0604020202020204" pitchFamily="34" charset="0"/>
              </a:rPr>
              <a:t>дѧть </a:t>
            </a:r>
            <a:r>
              <a:rPr lang="bg-BG" i="1" dirty="0">
                <a:latin typeface="CyrillicaOchrid10U" panose="020B0604020202020204" pitchFamily="34" charset="0"/>
              </a:rPr>
              <a:t>ни </a:t>
            </a:r>
            <a:r>
              <a:rPr lang="bg-BG" u="sng" dirty="0">
                <a:latin typeface="CyrillicaOchrid10U" panose="020B0604020202020204" pitchFamily="34" charset="0"/>
              </a:rPr>
              <a:t>бѣсове</a:t>
            </a:r>
            <a:r>
              <a:rPr lang="bg-BG" b="1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117а.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Еже ноуждею бываеть то </a:t>
            </a:r>
            <a:r>
              <a:rPr lang="bg-BG" i="1" dirty="0">
                <a:latin typeface="CyrillicaOchrid10U" panose="020B0604020202020204" pitchFamily="34" charset="0"/>
              </a:rPr>
              <a:t>ни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добро</a:t>
            </a:r>
            <a:r>
              <a:rPr lang="bg-BG" dirty="0">
                <a:latin typeface="CyrillicaOchrid10U" panose="020B0604020202020204" pitchFamily="34" charset="0"/>
              </a:rPr>
              <a:t>, </a:t>
            </a:r>
            <a:r>
              <a:rPr lang="bg-BG" i="1" dirty="0">
                <a:latin typeface="CyrillicaOchrid10U" panose="020B0604020202020204" pitchFamily="34" charset="0"/>
              </a:rPr>
              <a:t>ни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зъло</a:t>
            </a:r>
            <a:r>
              <a:rPr lang="bg-BG" dirty="0">
                <a:latin typeface="CyrillicaOchrid10U" panose="020B0604020202020204" pitchFamily="34" charset="0"/>
              </a:rPr>
              <a:t> есть </a:t>
            </a:r>
            <a:r>
              <a:rPr lang="bg-BG" dirty="0"/>
              <a:t>140б. </a:t>
            </a:r>
            <a:endParaRPr lang="bg-BG" b="1" i="1" dirty="0"/>
          </a:p>
          <a:p>
            <a:pPr marL="0" indent="0">
              <a:buNone/>
            </a:pPr>
            <a:r>
              <a:rPr lang="bg-BG" i="1" dirty="0">
                <a:latin typeface="CyrillicaOchrid10U" panose="020B0604020202020204" pitchFamily="34" charset="0"/>
              </a:rPr>
              <a:t>Ни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доброты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ни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зъли</a:t>
            </a:r>
            <a:r>
              <a:rPr lang="bg-BG" dirty="0">
                <a:latin typeface="CyrillicaOchrid10U" panose="020B0604020202020204" pitchFamily="34" charset="0"/>
              </a:rPr>
              <a:t> дша сътвори бес плъти </a:t>
            </a:r>
            <a:r>
              <a:rPr lang="bg-BG" dirty="0"/>
              <a:t>346а</a:t>
            </a:r>
            <a:r>
              <a:rPr lang="bg-BG" dirty="0" smtClean="0"/>
              <a:t>.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49672353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Антонимни контексти със значение ‘противопоставяне на противоположности</a:t>
            </a:r>
            <a:r>
              <a:rPr lang="bg-BG" dirty="0" smtClean="0"/>
              <a:t>’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Синтактична конструкция ‘</a:t>
            </a:r>
            <a:r>
              <a:rPr lang="it-IT" dirty="0"/>
              <a:t>X</a:t>
            </a:r>
            <a:r>
              <a:rPr lang="bg-BG" dirty="0"/>
              <a:t>, а </a:t>
            </a:r>
            <a:r>
              <a:rPr lang="it-IT" dirty="0"/>
              <a:t>Y</a:t>
            </a:r>
            <a:r>
              <a:rPr lang="bg-BG" dirty="0" smtClean="0"/>
              <a:t>’. Свързващи </a:t>
            </a:r>
            <a:r>
              <a:rPr lang="bg-BG" dirty="0"/>
              <a:t>съюзи</a:t>
            </a:r>
            <a:r>
              <a:rPr lang="bg-BG" dirty="0" smtClean="0"/>
              <a:t>: </a:t>
            </a:r>
            <a:r>
              <a:rPr lang="bg-BG" dirty="0">
                <a:latin typeface="CyrillicaOchrid10U" panose="020B0604020202020204" pitchFamily="34" charset="0"/>
              </a:rPr>
              <a:t>а, нъ, </a:t>
            </a:r>
            <a:r>
              <a:rPr lang="bg-BG" dirty="0" smtClean="0">
                <a:latin typeface="CyrillicaOchrid10U" panose="020B0604020202020204" pitchFamily="34" charset="0"/>
              </a:rPr>
              <a:t>же</a:t>
            </a:r>
            <a:r>
              <a:rPr lang="bg-BG" dirty="0" smtClean="0"/>
              <a:t>.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Ѿ </a:t>
            </a:r>
            <a:r>
              <a:rPr lang="bg-BG" dirty="0" smtClean="0">
                <a:latin typeface="CyrillicaOchrid10U" panose="020B0604020202020204" pitchFamily="34" charset="0"/>
              </a:rPr>
              <a:t>жидовьска </a:t>
            </a:r>
            <a:r>
              <a:rPr lang="bg-BG" dirty="0">
                <a:latin typeface="CyrillicaOchrid10U" panose="020B0604020202020204" pitchFamily="34" charset="0"/>
              </a:rPr>
              <a:t>разоума ѥстьствьноѥ </a:t>
            </a:r>
            <a:r>
              <a:rPr lang="bg-BG" u="sng" dirty="0">
                <a:latin typeface="CyrillicaOchrid10U" panose="020B0604020202020204" pitchFamily="34" charset="0"/>
              </a:rPr>
              <a:t>ѥдиньство</a:t>
            </a:r>
            <a:r>
              <a:rPr lang="bg-BG" dirty="0">
                <a:latin typeface="CyrillicaOchrid10U" panose="020B0604020202020204" pitchFamily="34" charset="0"/>
              </a:rPr>
              <a:t>, </a:t>
            </a:r>
            <a:r>
              <a:rPr lang="bg-BG" i="1" dirty="0">
                <a:latin typeface="CyrillicaOchrid10U" panose="020B0604020202020204" pitchFamily="34" charset="0"/>
              </a:rPr>
              <a:t>а</a:t>
            </a:r>
            <a:r>
              <a:rPr lang="bg-BG" dirty="0">
                <a:latin typeface="CyrillicaOchrid10U" panose="020B0604020202020204" pitchFamily="34" charset="0"/>
              </a:rPr>
              <a:t> отъ елиньства оупостасьмъ </a:t>
            </a:r>
            <a:r>
              <a:rPr lang="bg-BG" u="sng" dirty="0">
                <a:latin typeface="CyrillicaOchrid10U" panose="020B0604020202020204" pitchFamily="34" charset="0"/>
              </a:rPr>
              <a:t>раздѣлъ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 smtClean="0"/>
              <a:t>46а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Все видимое </a:t>
            </a:r>
            <a:r>
              <a:rPr lang="bg-BG" u="sng" dirty="0">
                <a:latin typeface="CyrillicaOchrid10U" panose="020B0604020202020204" pitchFamily="34" charset="0"/>
              </a:rPr>
              <a:t>обдрьжить сꙗ</a:t>
            </a:r>
            <a:r>
              <a:rPr lang="bg-BG" dirty="0">
                <a:latin typeface="CyrillicaOchrid10U" panose="020B0604020202020204" pitchFamily="34" charset="0"/>
              </a:rPr>
              <a:t> и обимаеть. Едино </a:t>
            </a:r>
            <a:r>
              <a:rPr lang="bg-BG" i="1" dirty="0">
                <a:latin typeface="CyrillicaOchrid10U" panose="020B0604020202020204" pitchFamily="34" charset="0"/>
              </a:rPr>
              <a:t>же</a:t>
            </a:r>
            <a:r>
              <a:rPr lang="bg-BG" dirty="0">
                <a:latin typeface="CyrillicaOchrid10U" panose="020B0604020202020204" pitchFamily="34" charset="0"/>
              </a:rPr>
              <a:t> бжьство </a:t>
            </a:r>
            <a:r>
              <a:rPr lang="bg-BG" u="sng" dirty="0">
                <a:latin typeface="CyrillicaOchrid10U" panose="020B0604020202020204" pitchFamily="34" charset="0"/>
              </a:rPr>
              <a:t>необъдрьжимо</a:t>
            </a:r>
            <a:r>
              <a:rPr lang="bg-BG" dirty="0">
                <a:latin typeface="CyrillicaOchrid10U" panose="020B0604020202020204" pitchFamily="34" charset="0"/>
              </a:rPr>
              <a:t> есть </a:t>
            </a:r>
            <a:r>
              <a:rPr lang="bg-BG" dirty="0" smtClean="0"/>
              <a:t>120а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Дольниїмъ</a:t>
            </a:r>
            <a:r>
              <a:rPr lang="bg-BG" dirty="0">
                <a:latin typeface="CyrillicaOchrid10U" panose="020B0604020202020204" pitchFamily="34" charset="0"/>
              </a:rPr>
              <a:t> емоу быти странамъ </a:t>
            </a:r>
            <a:r>
              <a:rPr lang="bg-BG" u="dbl" dirty="0">
                <a:latin typeface="CyrillicaOchrid10U" panose="020B0604020202020204" pitchFamily="34" charset="0"/>
              </a:rPr>
              <a:t>стоуденамъ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горьныимъ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dbl" dirty="0">
                <a:latin typeface="CyrillicaOchrid10U" panose="020B0604020202020204" pitchFamily="34" charset="0"/>
              </a:rPr>
              <a:t>тепла</a:t>
            </a:r>
            <a:r>
              <a:rPr lang="bg-BG" u="dbl" dirty="0">
                <a:latin typeface="CyrillicaOchrid10U" panose="020B0604020202020204" pitchFamily="34" charset="0"/>
                <a:sym typeface="Symbol" panose="05050102010706020507" pitchFamily="18" charset="2"/>
              </a:rPr>
              <a:t></a:t>
            </a:r>
            <a:r>
              <a:rPr lang="bg-BG" u="dbl" dirty="0">
                <a:latin typeface="CyrillicaOchrid10U" panose="020B0604020202020204" pitchFamily="34" charset="0"/>
              </a:rPr>
              <a:t>м</a:t>
            </a:r>
            <a:r>
              <a:rPr lang="bg-BG" u="dbl" dirty="0">
                <a:latin typeface="CyrillicaOchrid10U" panose="020B0604020202020204" pitchFamily="34" charset="0"/>
                <a:sym typeface="Symbol" panose="05050102010706020507" pitchFamily="18" charset="2"/>
              </a:rPr>
              <a:t>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 smtClean="0"/>
              <a:t>147б</a:t>
            </a:r>
          </a:p>
          <a:p>
            <a:pPr marL="0" indent="0">
              <a:buNone/>
            </a:pPr>
            <a:endParaRPr lang="bg-BG" b="1" i="1" dirty="0"/>
          </a:p>
          <a:p>
            <a:pPr marL="0" indent="0">
              <a:buNone/>
            </a:pP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16418774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sz="3200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Century Gothic" panose="020B0502020202020204" pitchFamily="34" charset="0"/>
              <a:buChar char="►"/>
            </a:pPr>
            <a:r>
              <a:rPr lang="bg-BG" dirty="0" smtClean="0"/>
              <a:t>Антонимни контексти със значение ‘противопоставяне на противоположности’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 smtClean="0"/>
              <a:t>Разновидност </a:t>
            </a:r>
            <a:r>
              <a:rPr lang="bg-BG" dirty="0"/>
              <a:t>‘не </a:t>
            </a:r>
            <a:r>
              <a:rPr lang="it-IT" dirty="0"/>
              <a:t>X</a:t>
            </a:r>
            <a:r>
              <a:rPr lang="bg-BG" dirty="0"/>
              <a:t>, а </a:t>
            </a:r>
            <a:r>
              <a:rPr lang="it-IT" dirty="0"/>
              <a:t>Y</a:t>
            </a:r>
            <a:r>
              <a:rPr lang="bg-BG" dirty="0"/>
              <a:t>’/ ‘</a:t>
            </a:r>
            <a:r>
              <a:rPr lang="it-IT" dirty="0"/>
              <a:t>X</a:t>
            </a:r>
            <a:r>
              <a:rPr lang="bg-BG" dirty="0"/>
              <a:t>, а не </a:t>
            </a:r>
            <a:r>
              <a:rPr lang="it-IT" dirty="0"/>
              <a:t>Y</a:t>
            </a:r>
            <a:r>
              <a:rPr lang="bg-BG" dirty="0"/>
              <a:t>’:</a:t>
            </a:r>
          </a:p>
          <a:p>
            <a:pPr marL="0" indent="0">
              <a:buNone/>
            </a:pPr>
            <a:r>
              <a:rPr lang="bg-BG" u="sng" dirty="0">
                <a:latin typeface="CyrillicaOchrid10U" panose="020B0604020202020204" pitchFamily="34" charset="0"/>
              </a:rPr>
              <a:t>Тварьмъ</a:t>
            </a:r>
            <a:r>
              <a:rPr lang="bg-BG" dirty="0">
                <a:latin typeface="CyrillicaOchrid10U" panose="020B0604020202020204" pitchFamily="34" charset="0"/>
              </a:rPr>
              <a:t> покланꙗють сꙗ, </a:t>
            </a:r>
            <a:r>
              <a:rPr lang="bg-BG" i="1" dirty="0">
                <a:latin typeface="CyrillicaOchrid10U" panose="020B0604020202020204" pitchFamily="34" charset="0"/>
              </a:rPr>
              <a:t>а не</a:t>
            </a:r>
            <a:r>
              <a:rPr lang="bg-BG" u="sng" dirty="0">
                <a:latin typeface="CyrillicaOchrid10U" panose="020B0604020202020204" pitchFamily="34" charset="0"/>
              </a:rPr>
              <a:t> творьцоу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144б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Отъ толика съложимо не </a:t>
            </a:r>
            <a:r>
              <a:rPr lang="bg-BG" u="sng" dirty="0">
                <a:latin typeface="CyrillicaOchrid10U" panose="020B0604020202020204" pitchFamily="34" charset="0"/>
              </a:rPr>
              <a:t>просто</a:t>
            </a:r>
            <a:r>
              <a:rPr lang="bg-BG" dirty="0">
                <a:latin typeface="CyrillicaOchrid10U" panose="020B0604020202020204" pitchFamily="34" charset="0"/>
              </a:rPr>
              <a:t> боудеть нъ </a:t>
            </a:r>
            <a:r>
              <a:rPr lang="bg-BG" u="sng" dirty="0">
                <a:latin typeface="CyrillicaOchrid10U" panose="020B0604020202020204" pitchFamily="34" charset="0"/>
              </a:rPr>
              <a:t>съложьно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87а 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Како ли многыими тѣми богы </a:t>
            </a:r>
            <a:r>
              <a:rPr lang="bg-BG" u="sng" dirty="0">
                <a:latin typeface="CyrillicaOchrid10U" panose="020B0604020202020204" pitchFamily="34" charset="0"/>
              </a:rPr>
              <a:t>строити сꙗ</a:t>
            </a:r>
            <a:r>
              <a:rPr lang="bg-BG" dirty="0">
                <a:latin typeface="CyrillicaOchrid10U" panose="020B0604020202020204" pitchFamily="34" charset="0"/>
              </a:rPr>
              <a:t> имать тварь си, </a:t>
            </a:r>
            <a:r>
              <a:rPr lang="bg-BG" i="1" dirty="0">
                <a:latin typeface="CyrillicaOchrid10U" panose="020B0604020202020204" pitchFamily="34" charset="0"/>
              </a:rPr>
              <a:t>а не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расыпати</a:t>
            </a:r>
            <a:r>
              <a:rPr lang="bg-BG" dirty="0">
                <a:latin typeface="CyrillicaOchrid10U" panose="020B0604020202020204" pitchFamily="34" charset="0"/>
              </a:rPr>
              <a:t> и погыбноути которѣ въ правительхъ видимѣ </a:t>
            </a:r>
            <a:r>
              <a:rPr lang="bg-BG" dirty="0"/>
              <a:t>39а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Не бо есть </a:t>
            </a:r>
            <a:r>
              <a:rPr lang="bg-BG" u="sng" dirty="0">
                <a:latin typeface="CyrillicaOchrid10U" panose="020B0604020202020204" pitchFamily="34" charset="0"/>
              </a:rPr>
              <a:t>подъ</a:t>
            </a:r>
            <a:r>
              <a:rPr lang="bg-BG" dirty="0">
                <a:latin typeface="CyrillicaOchrid10U" panose="020B0604020202020204" pitchFamily="34" charset="0"/>
              </a:rPr>
              <a:t> лѣтъмь, нъ </a:t>
            </a:r>
            <a:r>
              <a:rPr lang="bg-BG" u="sng" dirty="0">
                <a:latin typeface="CyrillicaOchrid10U" panose="020B0604020202020204" pitchFamily="34" charset="0"/>
              </a:rPr>
              <a:t>надъ</a:t>
            </a:r>
            <a:r>
              <a:rPr lang="bg-BG" dirty="0">
                <a:latin typeface="CyrillicaOchrid10U" panose="020B0604020202020204" pitchFamily="34" charset="0"/>
              </a:rPr>
              <a:t> лѣтъмь, творьць бо есть лѣтомъ </a:t>
            </a:r>
            <a:r>
              <a:rPr lang="bg-BG" dirty="0"/>
              <a:t>107а </a:t>
            </a:r>
            <a:endParaRPr lang="bg-BG" b="1" i="1" dirty="0"/>
          </a:p>
          <a:p>
            <a:pPr marL="0" indent="0">
              <a:buNone/>
            </a:pPr>
            <a:endParaRPr lang="bg-BG" dirty="0" smtClean="0"/>
          </a:p>
        </p:txBody>
      </p:sp>
    </p:spTree>
    <p:extLst>
      <p:ext uri="{BB962C8B-B14F-4D97-AF65-F5344CB8AC3E}">
        <p14:creationId xmlns:p14="http://schemas.microsoft.com/office/powerpoint/2010/main" val="14960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3" name="applause.wav"/>
          </p:stSnd>
        </p:sndAc>
      </p:transition>
    </mc:Choice>
    <mc:Fallback xmlns="">
      <p:transition spd="slow">
        <p:fade/>
        <p:sndAc>
          <p:stSnd>
            <p:snd r:embed="rId4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bg-BG" dirty="0"/>
              <a:t>Антонимни контексти със значение ‘противопоставяне на противоположности’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Синтактична конструкция ‘не само Х, но и </a:t>
            </a:r>
            <a:r>
              <a:rPr lang="it-IT" dirty="0"/>
              <a:t>Y</a:t>
            </a:r>
            <a:r>
              <a:rPr lang="bg-BG" dirty="0"/>
              <a:t>’ </a:t>
            </a:r>
            <a:r>
              <a:rPr lang="bg-BG" dirty="0" smtClean="0"/>
              <a:t>:</a:t>
            </a:r>
          </a:p>
          <a:p>
            <a:pPr marL="0" indent="0">
              <a:buNone/>
            </a:pPr>
            <a:r>
              <a:rPr lang="bg-BG" dirty="0">
                <a:latin typeface="CyrillicaOchrid10U" panose="020B0604020202020204" pitchFamily="34" charset="0"/>
              </a:rPr>
              <a:t>вода...сквьрьнѣ чистило, </a:t>
            </a:r>
            <a:r>
              <a:rPr lang="bg-BG" i="1" dirty="0">
                <a:latin typeface="CyrillicaOchrid10U" panose="020B0604020202020204" pitchFamily="34" charset="0"/>
              </a:rPr>
              <a:t>не тъчью</a:t>
            </a:r>
            <a:r>
              <a:rPr lang="bg-BG" dirty="0">
                <a:latin typeface="CyrillicaOchrid10U" panose="020B0604020202020204" pitchFamily="34" charset="0"/>
              </a:rPr>
              <a:t> же </a:t>
            </a:r>
            <a:r>
              <a:rPr lang="bg-BG" u="sng" dirty="0">
                <a:latin typeface="CyrillicaOchrid10U" panose="020B0604020202020204" pitchFamily="34" charset="0"/>
              </a:rPr>
              <a:t>плътьнѣи</a:t>
            </a:r>
            <a:r>
              <a:rPr lang="bg-BG" dirty="0">
                <a:latin typeface="CyrillicaOchrid10U" panose="020B0604020202020204" pitchFamily="34" charset="0"/>
              </a:rPr>
              <a:t>, </a:t>
            </a:r>
            <a:r>
              <a:rPr lang="bg-BG" i="1" dirty="0">
                <a:latin typeface="CyrillicaOchrid10U" panose="020B0604020202020204" pitchFamily="34" charset="0"/>
              </a:rPr>
              <a:t>нъ и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 smtClean="0">
                <a:latin typeface="CyrillicaOchrid10U" panose="020B0604020202020204" pitchFamily="34" charset="0"/>
              </a:rPr>
              <a:t>доушевьнѣи</a:t>
            </a:r>
            <a:r>
              <a:rPr lang="bg-BG" dirty="0" smtClean="0">
                <a:latin typeface="CyrillicaOchrid10U" panose="020B0604020202020204" pitchFamily="34" charset="0"/>
              </a:rPr>
              <a:t> </a:t>
            </a:r>
            <a:r>
              <a:rPr lang="bg-BG" dirty="0"/>
              <a:t>155б</a:t>
            </a:r>
            <a:r>
              <a:rPr lang="bg-BG" dirty="0" smtClean="0"/>
              <a:t>.</a:t>
            </a:r>
          </a:p>
          <a:p>
            <a:pPr>
              <a:buFont typeface="Wingdings" panose="05000000000000000000" pitchFamily="2" charset="2"/>
              <a:buChar char="ü"/>
            </a:pPr>
            <a:r>
              <a:rPr lang="bg-BG" dirty="0"/>
              <a:t>Синтактичната конструкция ‘Х вместо </a:t>
            </a:r>
            <a:r>
              <a:rPr lang="it-IT" dirty="0"/>
              <a:t>Y</a:t>
            </a:r>
            <a:r>
              <a:rPr lang="bg-BG" dirty="0"/>
              <a:t>’:  </a:t>
            </a:r>
            <a:endParaRPr lang="bg-BG" dirty="0" smtClean="0"/>
          </a:p>
          <a:p>
            <a:pPr marL="0" indent="0">
              <a:buNone/>
            </a:pPr>
            <a:r>
              <a:rPr lang="bg-BG" dirty="0" smtClean="0">
                <a:latin typeface="CyrillicaOchrid10U" panose="020B0604020202020204" pitchFamily="34" charset="0"/>
              </a:rPr>
              <a:t>Не </a:t>
            </a:r>
            <a:r>
              <a:rPr lang="bg-BG" dirty="0">
                <a:latin typeface="CyrillicaOchrid10U" panose="020B0604020202020204" pitchFamily="34" charset="0"/>
              </a:rPr>
              <a:t>бо </a:t>
            </a:r>
            <a:r>
              <a:rPr lang="bg-BG" i="1" dirty="0">
                <a:latin typeface="CyrillicaOchrid10U" panose="020B0604020202020204" pitchFamily="34" charset="0"/>
              </a:rPr>
              <a:t>въ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u="sng" dirty="0">
                <a:latin typeface="CyrillicaOchrid10U" panose="020B0604020202020204" pitchFamily="34" charset="0"/>
              </a:rPr>
              <a:t>члка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i="1" dirty="0">
                <a:latin typeface="CyrillicaOchrid10U" panose="020B0604020202020204" pitchFamily="34" charset="0"/>
              </a:rPr>
              <a:t>мѣсто</a:t>
            </a:r>
            <a:r>
              <a:rPr lang="bg-BG" dirty="0">
                <a:latin typeface="CyrillicaOchrid10U" panose="020B0604020202020204" pitchFamily="34" charset="0"/>
              </a:rPr>
              <a:t> оумьреть </a:t>
            </a:r>
            <a:r>
              <a:rPr lang="bg-BG" u="sng" dirty="0">
                <a:latin typeface="CyrillicaOchrid10U" panose="020B0604020202020204" pitchFamily="34" charset="0"/>
              </a:rPr>
              <a:t>звѣрь</a:t>
            </a:r>
            <a:r>
              <a:rPr lang="bg-BG" dirty="0">
                <a:latin typeface="CyrillicaOchrid10U" panose="020B0604020202020204" pitchFamily="34" charset="0"/>
              </a:rPr>
              <a:t> </a:t>
            </a:r>
            <a:r>
              <a:rPr lang="bg-BG" dirty="0"/>
              <a:t>347а.</a:t>
            </a: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4" name="Title 1"/>
          <p:cNvSpPr>
            <a:spLocks noGrp="1"/>
          </p:cNvSpPr>
          <p:nvPr>
            <p:ph type="title"/>
          </p:nvPr>
        </p:nvSpPr>
        <p:spPr>
          <a:xfrm>
            <a:off x="1154954" y="1036730"/>
            <a:ext cx="8761413" cy="706964"/>
          </a:xfrm>
        </p:spPr>
        <p:txBody>
          <a:bodyPr/>
          <a:lstStyle/>
          <a:p>
            <a:r>
              <a:rPr lang="bg-BG" sz="32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</a:rPr>
              <a:t>Типове антонимни контексти според характера на връзката</a:t>
            </a:r>
            <a:endParaRPr lang="bg-BG" sz="3200" dirty="0"/>
          </a:p>
        </p:txBody>
      </p:sp>
    </p:spTree>
    <p:extLst>
      <p:ext uri="{BB962C8B-B14F-4D97-AF65-F5344CB8AC3E}">
        <p14:creationId xmlns:p14="http://schemas.microsoft.com/office/powerpoint/2010/main" val="280812367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500">
        <p14:ripple dir="ru"/>
        <p:sndAc>
          <p:stSnd>
            <p:snd r:embed="rId2" name="applause.wav"/>
          </p:stSnd>
        </p:sndAc>
      </p:transition>
    </mc:Choice>
    <mc:Fallback xmlns="">
      <p:transition spd="slow">
        <p:fade/>
        <p:sndAc>
          <p:stSnd>
            <p:snd r:embed="rId3" name="applause.wav"/>
          </p:stSnd>
        </p:sndAc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itl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_Text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itle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_Text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itl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SM2_Text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itle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RNRSTYLE" val="Indezine_TM2_Text"/>
</p:tagLst>
</file>

<file path=ppt/theme/_rels/them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3.jpeg"/></Relationships>
</file>

<file path=ppt/theme/theme1.xml><?xml version="1.0" encoding="utf-8"?>
<a:theme xmlns:a="http://schemas.openxmlformats.org/drawingml/2006/main" name="ind_5086_slide">
  <a:themeElements>
    <a:clrScheme name="Tema di Office 2">
      <a:dk1>
        <a:srgbClr val="000000"/>
      </a:dk1>
      <a:lt1>
        <a:srgbClr val="66CCFF"/>
      </a:lt1>
      <a:dk2>
        <a:srgbClr val="000000"/>
      </a:dk2>
      <a:lt2>
        <a:srgbClr val="CCCCCC"/>
      </a:lt2>
      <a:accent1>
        <a:srgbClr val="2B6A3D"/>
      </a:accent1>
      <a:accent2>
        <a:srgbClr val="384F8C"/>
      </a:accent2>
      <a:accent3>
        <a:srgbClr val="B8E2FF"/>
      </a:accent3>
      <a:accent4>
        <a:srgbClr val="000000"/>
      </a:accent4>
      <a:accent5>
        <a:srgbClr val="ACB9AF"/>
      </a:accent5>
      <a:accent6>
        <a:srgbClr val="32477E"/>
      </a:accent6>
      <a:hlink>
        <a:srgbClr val="6B612B"/>
      </a:hlink>
      <a:folHlink>
        <a:srgbClr val="32647D"/>
      </a:folHlink>
    </a:clrScheme>
    <a:fontScheme name="Tema di Office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Tema di Office 1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406E85"/>
        </a:accent1>
        <a:accent2>
          <a:srgbClr val="0081C2"/>
        </a:accent2>
        <a:accent3>
          <a:srgbClr val="B8E2FF"/>
        </a:accent3>
        <a:accent4>
          <a:srgbClr val="000000"/>
        </a:accent4>
        <a:accent5>
          <a:srgbClr val="AFBAC2"/>
        </a:accent5>
        <a:accent6>
          <a:srgbClr val="0074B0"/>
        </a:accent6>
        <a:hlink>
          <a:srgbClr val="005885"/>
        </a:hlink>
        <a:folHlink>
          <a:srgbClr val="006CA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2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2B6A3D"/>
        </a:accent1>
        <a:accent2>
          <a:srgbClr val="384F8C"/>
        </a:accent2>
        <a:accent3>
          <a:srgbClr val="B8E2FF"/>
        </a:accent3>
        <a:accent4>
          <a:srgbClr val="000000"/>
        </a:accent4>
        <a:accent5>
          <a:srgbClr val="ACB9AF"/>
        </a:accent5>
        <a:accent6>
          <a:srgbClr val="32477E"/>
        </a:accent6>
        <a:hlink>
          <a:srgbClr val="6B612B"/>
        </a:hlink>
        <a:folHlink>
          <a:srgbClr val="3264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3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32647D"/>
        </a:accent1>
        <a:accent2>
          <a:srgbClr val="7D4B45"/>
        </a:accent2>
        <a:accent3>
          <a:srgbClr val="B8E2FF"/>
        </a:accent3>
        <a:accent4>
          <a:srgbClr val="000000"/>
        </a:accent4>
        <a:accent5>
          <a:srgbClr val="ADB8BF"/>
        </a:accent5>
        <a:accent6>
          <a:srgbClr val="71433E"/>
        </a:accent6>
        <a:hlink>
          <a:srgbClr val="60632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4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606328"/>
        </a:accent1>
        <a:accent2>
          <a:srgbClr val="32647D"/>
        </a:accent2>
        <a:accent3>
          <a:srgbClr val="B8E2FF"/>
        </a:accent3>
        <a:accent4>
          <a:srgbClr val="000000"/>
        </a:accent4>
        <a:accent5>
          <a:srgbClr val="B6B7AC"/>
        </a:accent5>
        <a:accent6>
          <a:srgbClr val="2C5A71"/>
        </a:accent6>
        <a:hlink>
          <a:srgbClr val="7D573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406E85"/>
        </a:accent1>
        <a:accent2>
          <a:srgbClr val="0081C2"/>
        </a:accent2>
        <a:accent3>
          <a:srgbClr val="FFFFFF"/>
        </a:accent3>
        <a:accent4>
          <a:srgbClr val="000000"/>
        </a:accent4>
        <a:accent5>
          <a:srgbClr val="AFBAC2"/>
        </a:accent5>
        <a:accent6>
          <a:srgbClr val="0074B0"/>
        </a:accent6>
        <a:hlink>
          <a:srgbClr val="005885"/>
        </a:hlink>
        <a:folHlink>
          <a:srgbClr val="006CA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B6A3D"/>
        </a:accent1>
        <a:accent2>
          <a:srgbClr val="384F8C"/>
        </a:accent2>
        <a:accent3>
          <a:srgbClr val="FFFFFF"/>
        </a:accent3>
        <a:accent4>
          <a:srgbClr val="000000"/>
        </a:accent4>
        <a:accent5>
          <a:srgbClr val="ACB9AF"/>
        </a:accent5>
        <a:accent6>
          <a:srgbClr val="32477E"/>
        </a:accent6>
        <a:hlink>
          <a:srgbClr val="6B612B"/>
        </a:hlink>
        <a:folHlink>
          <a:srgbClr val="3264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32647D"/>
        </a:accent1>
        <a:accent2>
          <a:srgbClr val="7D4B45"/>
        </a:accent2>
        <a:accent3>
          <a:srgbClr val="FFFFFF"/>
        </a:accent3>
        <a:accent4>
          <a:srgbClr val="000000"/>
        </a:accent4>
        <a:accent5>
          <a:srgbClr val="ADB8BF"/>
        </a:accent5>
        <a:accent6>
          <a:srgbClr val="71433E"/>
        </a:accent6>
        <a:hlink>
          <a:srgbClr val="60632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Tema di Office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06328"/>
        </a:accent1>
        <a:accent2>
          <a:srgbClr val="32647D"/>
        </a:accent2>
        <a:accent3>
          <a:srgbClr val="FFFFFF"/>
        </a:accent3>
        <a:accent4>
          <a:srgbClr val="000000"/>
        </a:accent4>
        <a:accent5>
          <a:srgbClr val="B6B7AC"/>
        </a:accent5>
        <a:accent6>
          <a:srgbClr val="2C5A71"/>
        </a:accent6>
        <a:hlink>
          <a:srgbClr val="7D573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1_Default Design">
  <a:themeElements>
    <a:clrScheme name="1_Default Design 2">
      <a:dk1>
        <a:srgbClr val="000000"/>
      </a:dk1>
      <a:lt1>
        <a:srgbClr val="66CCFF"/>
      </a:lt1>
      <a:dk2>
        <a:srgbClr val="000000"/>
      </a:dk2>
      <a:lt2>
        <a:srgbClr val="CCCCCC"/>
      </a:lt2>
      <a:accent1>
        <a:srgbClr val="2B6A3D"/>
      </a:accent1>
      <a:accent2>
        <a:srgbClr val="384F8C"/>
      </a:accent2>
      <a:accent3>
        <a:srgbClr val="B8E2FF"/>
      </a:accent3>
      <a:accent4>
        <a:srgbClr val="000000"/>
      </a:accent4>
      <a:accent5>
        <a:srgbClr val="ACB9AF"/>
      </a:accent5>
      <a:accent6>
        <a:srgbClr val="32477E"/>
      </a:accent6>
      <a:hlink>
        <a:srgbClr val="6B612B"/>
      </a:hlink>
      <a:folHlink>
        <a:srgbClr val="32647D"/>
      </a:folHlink>
    </a:clrScheme>
    <a:fontScheme name="1_Default Design">
      <a:majorFont>
        <a:latin typeface="Arial"/>
        <a:ea typeface=""/>
        <a:cs typeface=""/>
      </a:majorFont>
      <a:minorFont>
        <a:latin typeface="Arial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1_Default Design 1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406E85"/>
        </a:accent1>
        <a:accent2>
          <a:srgbClr val="0081C2"/>
        </a:accent2>
        <a:accent3>
          <a:srgbClr val="B8E2FF"/>
        </a:accent3>
        <a:accent4>
          <a:srgbClr val="000000"/>
        </a:accent4>
        <a:accent5>
          <a:srgbClr val="AFBAC2"/>
        </a:accent5>
        <a:accent6>
          <a:srgbClr val="0074B0"/>
        </a:accent6>
        <a:hlink>
          <a:srgbClr val="005885"/>
        </a:hlink>
        <a:folHlink>
          <a:srgbClr val="006CA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2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2B6A3D"/>
        </a:accent1>
        <a:accent2>
          <a:srgbClr val="384F8C"/>
        </a:accent2>
        <a:accent3>
          <a:srgbClr val="B8E2FF"/>
        </a:accent3>
        <a:accent4>
          <a:srgbClr val="000000"/>
        </a:accent4>
        <a:accent5>
          <a:srgbClr val="ACB9AF"/>
        </a:accent5>
        <a:accent6>
          <a:srgbClr val="32477E"/>
        </a:accent6>
        <a:hlink>
          <a:srgbClr val="6B612B"/>
        </a:hlink>
        <a:folHlink>
          <a:srgbClr val="3264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3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32647D"/>
        </a:accent1>
        <a:accent2>
          <a:srgbClr val="7D4B45"/>
        </a:accent2>
        <a:accent3>
          <a:srgbClr val="B8E2FF"/>
        </a:accent3>
        <a:accent4>
          <a:srgbClr val="000000"/>
        </a:accent4>
        <a:accent5>
          <a:srgbClr val="ADB8BF"/>
        </a:accent5>
        <a:accent6>
          <a:srgbClr val="71433E"/>
        </a:accent6>
        <a:hlink>
          <a:srgbClr val="60632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4">
        <a:dk1>
          <a:srgbClr val="000000"/>
        </a:dk1>
        <a:lt1>
          <a:srgbClr val="66CCFF"/>
        </a:lt1>
        <a:dk2>
          <a:srgbClr val="000000"/>
        </a:dk2>
        <a:lt2>
          <a:srgbClr val="CCCCCC"/>
        </a:lt2>
        <a:accent1>
          <a:srgbClr val="606328"/>
        </a:accent1>
        <a:accent2>
          <a:srgbClr val="32647D"/>
        </a:accent2>
        <a:accent3>
          <a:srgbClr val="B8E2FF"/>
        </a:accent3>
        <a:accent4>
          <a:srgbClr val="000000"/>
        </a:accent4>
        <a:accent5>
          <a:srgbClr val="B6B7AC"/>
        </a:accent5>
        <a:accent6>
          <a:srgbClr val="2C5A71"/>
        </a:accent6>
        <a:hlink>
          <a:srgbClr val="7D573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5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406E85"/>
        </a:accent1>
        <a:accent2>
          <a:srgbClr val="0081C2"/>
        </a:accent2>
        <a:accent3>
          <a:srgbClr val="FFFFFF"/>
        </a:accent3>
        <a:accent4>
          <a:srgbClr val="000000"/>
        </a:accent4>
        <a:accent5>
          <a:srgbClr val="AFBAC2"/>
        </a:accent5>
        <a:accent6>
          <a:srgbClr val="0074B0"/>
        </a:accent6>
        <a:hlink>
          <a:srgbClr val="005885"/>
        </a:hlink>
        <a:folHlink>
          <a:srgbClr val="006CA4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6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2B6A3D"/>
        </a:accent1>
        <a:accent2>
          <a:srgbClr val="384F8C"/>
        </a:accent2>
        <a:accent3>
          <a:srgbClr val="FFFFFF"/>
        </a:accent3>
        <a:accent4>
          <a:srgbClr val="000000"/>
        </a:accent4>
        <a:accent5>
          <a:srgbClr val="ACB9AF"/>
        </a:accent5>
        <a:accent6>
          <a:srgbClr val="32477E"/>
        </a:accent6>
        <a:hlink>
          <a:srgbClr val="6B612B"/>
        </a:hlink>
        <a:folHlink>
          <a:srgbClr val="3264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7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32647D"/>
        </a:accent1>
        <a:accent2>
          <a:srgbClr val="7D4B45"/>
        </a:accent2>
        <a:accent3>
          <a:srgbClr val="FFFFFF"/>
        </a:accent3>
        <a:accent4>
          <a:srgbClr val="000000"/>
        </a:accent4>
        <a:accent5>
          <a:srgbClr val="ADB8BF"/>
        </a:accent5>
        <a:accent6>
          <a:srgbClr val="71433E"/>
        </a:accent6>
        <a:hlink>
          <a:srgbClr val="60632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1_Default Design 8">
        <a:dk1>
          <a:srgbClr val="000000"/>
        </a:dk1>
        <a:lt1>
          <a:srgbClr val="FFFFFF"/>
        </a:lt1>
        <a:dk2>
          <a:srgbClr val="000000"/>
        </a:dk2>
        <a:lt2>
          <a:srgbClr val="CCCCCC"/>
        </a:lt2>
        <a:accent1>
          <a:srgbClr val="606328"/>
        </a:accent1>
        <a:accent2>
          <a:srgbClr val="32647D"/>
        </a:accent2>
        <a:accent3>
          <a:srgbClr val="FFFFFF"/>
        </a:accent3>
        <a:accent4>
          <a:srgbClr val="000000"/>
        </a:accent4>
        <a:accent5>
          <a:srgbClr val="B6B7AC"/>
        </a:accent5>
        <a:accent6>
          <a:srgbClr val="2C5A71"/>
        </a:accent6>
        <a:hlink>
          <a:srgbClr val="7D5738"/>
        </a:hlink>
        <a:folHlink>
          <a:srgbClr val="774B7D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</a:theme>
</file>

<file path=ppt/theme/theme3.xml><?xml version="1.0" encoding="utf-8"?>
<a:theme xmlns:a="http://schemas.openxmlformats.org/drawingml/2006/main" name="Ion Boardroom">
  <a:themeElements>
    <a:clrScheme name="Ion Boardroom">
      <a:dk1>
        <a:sysClr val="windowText" lastClr="000000"/>
      </a:dk1>
      <a:lt1>
        <a:sysClr val="window" lastClr="FFFFFF"/>
      </a:lt1>
      <a:dk2>
        <a:srgbClr val="3B3059"/>
      </a:dk2>
      <a:lt2>
        <a:srgbClr val="EBEBEB"/>
      </a:lt2>
      <a:accent1>
        <a:srgbClr val="B31166"/>
      </a:accent1>
      <a:accent2>
        <a:srgbClr val="E33D6F"/>
      </a:accent2>
      <a:accent3>
        <a:srgbClr val="E45F3C"/>
      </a:accent3>
      <a:accent4>
        <a:srgbClr val="E9943A"/>
      </a:accent4>
      <a:accent5>
        <a:srgbClr val="9B6BF2"/>
      </a:accent5>
      <a:accent6>
        <a:srgbClr val="D53DD0"/>
      </a:accent6>
      <a:hlink>
        <a:srgbClr val="8F8F8F"/>
      </a:hlink>
      <a:folHlink>
        <a:srgbClr val="A5A5A5"/>
      </a:folHlink>
    </a:clrScheme>
    <a:fontScheme name="Ion Boardroom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 Boardroom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8000"/>
                <a:hueMod val="124000"/>
                <a:satMod val="148000"/>
                <a:lumMod val="124000"/>
              </a:schemeClr>
            </a:gs>
            <a:gs pos="100000">
              <a:schemeClr val="phClr">
                <a:shade val="76000"/>
                <a:hueMod val="89000"/>
                <a:satMod val="16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9000"/>
                <a:hueMod val="91000"/>
                <a:satMod val="164000"/>
                <a:lumMod val="74000"/>
              </a:schemeClr>
              <a:schemeClr val="phClr">
                <a:hueMod val="124000"/>
                <a:satMod val="140000"/>
                <a:lumMod val="142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 Boardroom" id="{FC33163D-4339-46B1-8EED-24C834239D99}" vid="{B8502691-933B-45FE-8764-BA278511EF27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Presentazione standard40</Template>
  <TotalTime>438</TotalTime>
  <Words>3887</Words>
  <Application>Microsoft Office PowerPoint</Application>
  <PresentationFormat>Widescreen</PresentationFormat>
  <Paragraphs>197</Paragraphs>
  <Slides>18</Slides>
  <Notes>16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18</vt:i4>
      </vt:variant>
    </vt:vector>
  </HeadingPairs>
  <TitlesOfParts>
    <vt:vector size="28" baseType="lpstr">
      <vt:lpstr>Arial</vt:lpstr>
      <vt:lpstr>Calibri</vt:lpstr>
      <vt:lpstr>Century Gothic</vt:lpstr>
      <vt:lpstr>CyrillicaOchrid10U</vt:lpstr>
      <vt:lpstr>Symbol</vt:lpstr>
      <vt:lpstr>Wingdings</vt:lpstr>
      <vt:lpstr>Wingdings 3</vt:lpstr>
      <vt:lpstr>ind_5086_slide</vt:lpstr>
      <vt:lpstr>1_Default Design</vt:lpstr>
      <vt:lpstr>Ion Boardroom</vt:lpstr>
      <vt:lpstr>Наблюдения върху антонимията в старобългарски език  (по материал от Богословие на Йоан Екзарх) </vt:lpstr>
      <vt:lpstr>Резюме</vt:lpstr>
      <vt:lpstr>Определение за антонимен контекст</vt:lpstr>
      <vt:lpstr>Класификация на антонимните контексти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Типове антонимни контексти според характера на връзката</vt:lpstr>
      <vt:lpstr>Заключение</vt:lpstr>
      <vt:lpstr>PowerPoint Presentation</vt:lpstr>
    </vt:vector>
  </TitlesOfParts>
  <Company>Administrator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Наблюдения върху антонимията в старобългарски език  (по материал от Богословие на Йоан Екзарх)</dc:title>
  <dc:creator>Administrator</dc:creator>
  <cp:lastModifiedBy>Administrator</cp:lastModifiedBy>
  <cp:revision>34</cp:revision>
  <dcterms:created xsi:type="dcterms:W3CDTF">2017-03-24T06:25:29Z</dcterms:created>
  <dcterms:modified xsi:type="dcterms:W3CDTF">2017-05-23T19:34:03Z</dcterms:modified>
</cp:coreProperties>
</file>